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07" r:id="rId2"/>
    <p:sldId id="454" r:id="rId3"/>
    <p:sldId id="455" r:id="rId4"/>
    <p:sldId id="426" r:id="rId5"/>
    <p:sldId id="442" r:id="rId6"/>
    <p:sldId id="432" r:id="rId7"/>
    <p:sldId id="431" r:id="rId8"/>
    <p:sldId id="430" r:id="rId9"/>
    <p:sldId id="441" r:id="rId10"/>
    <p:sldId id="444" r:id="rId11"/>
    <p:sldId id="445" r:id="rId12"/>
    <p:sldId id="446" r:id="rId13"/>
    <p:sldId id="448" r:id="rId14"/>
    <p:sldId id="449" r:id="rId15"/>
    <p:sldId id="450" r:id="rId16"/>
    <p:sldId id="451" r:id="rId17"/>
    <p:sldId id="452" r:id="rId18"/>
    <p:sldId id="453" r:id="rId19"/>
    <p:sldId id="435" r:id="rId20"/>
  </p:sldIdLst>
  <p:sldSz cx="10693400" cy="7562850"/>
  <p:notesSz cx="10693400" cy="75628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4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48" autoAdjust="0"/>
    <p:restoredTop sz="93478" autoAdjust="0"/>
  </p:normalViewPr>
  <p:slideViewPr>
    <p:cSldViewPr>
      <p:cViewPr>
        <p:scale>
          <a:sx n="70" d="100"/>
          <a:sy n="70" d="100"/>
        </p:scale>
        <p:origin x="-712" y="216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noProof="0"/>
              <a:t>Для правки формата примечаний щёлкните мышью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1363" cy="534988"/>
          </a:xfrm>
          <a:prstGeom prst="rect">
            <a:avLst/>
          </a:prstGeom>
        </p:spPr>
        <p:txBody>
          <a:bodyPr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&lt;заголовок&gt;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313" y="0"/>
            <a:ext cx="3281362" cy="534988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&lt;дата/время&gt;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6825"/>
            <a:ext cx="3281363" cy="534988"/>
          </a:xfrm>
          <a:prstGeom prst="rect">
            <a:avLst/>
          </a:prstGeom>
        </p:spPr>
        <p:txBody>
          <a:bodyPr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&lt;нижний колонтитул&gt;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</p:spPr>
        <p:txBody>
          <a:bodyPr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fld id="{30755D60-46FE-498C-92DE-2682EB1B5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7150" y="1768475"/>
            <a:ext cx="5497513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7150" y="1768475"/>
            <a:ext cx="5497513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60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ceHolder 1"/>
          <p:cNvSpPr>
            <a:spLocks noGrp="1"/>
          </p:cNvSpPr>
          <p:nvPr>
            <p:ph type="title"/>
          </p:nvPr>
        </p:nvSpPr>
        <p:spPr bwMode="auto">
          <a:xfrm>
            <a:off x="534988" y="301625"/>
            <a:ext cx="96234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4988" y="1770063"/>
            <a:ext cx="9623425" cy="438467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6138" y="566738"/>
            <a:ext cx="88868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j-lt"/>
                <a:ea typeface="+mn-ea"/>
                <a:cs typeface="+mn-cs"/>
              </a:rPr>
              <a:t>                             </a:t>
            </a:r>
            <a:r>
              <a:rPr lang="ru-RU" sz="1600" spc="46" dirty="0">
                <a:solidFill>
                  <a:srgbClr val="F34840"/>
                </a:solidFill>
                <a:latin typeface="+mj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spc="46" dirty="0">
              <a:solidFill>
                <a:srgbClr val="F34840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3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рямоугольник 7"/>
          <p:cNvSpPr>
            <a:spLocks noChangeArrowheads="1"/>
          </p:cNvSpPr>
          <p:nvPr/>
        </p:nvSpPr>
        <p:spPr bwMode="auto">
          <a:xfrm>
            <a:off x="846138" y="2643188"/>
            <a:ext cx="91852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cs typeface="DejaVu Sans"/>
              </a:rPr>
              <a:t>О реализации проекта </a:t>
            </a:r>
          </a:p>
          <a:p>
            <a:pPr algn="ctr"/>
            <a:r>
              <a:rPr lang="ru-RU" sz="4000" b="1">
                <a:solidFill>
                  <a:srgbClr val="FF0000"/>
                </a:solidFill>
                <a:cs typeface="DejaVu Sans"/>
              </a:rPr>
              <a:t>«Рука об руку»</a:t>
            </a:r>
            <a:endParaRPr lang="ru-RU" sz="4000">
              <a:solidFill>
                <a:srgbClr val="FF0000"/>
              </a:solidFill>
              <a:cs typeface="DejaVu Sans"/>
            </a:endParaRPr>
          </a:p>
        </p:txBody>
      </p:sp>
      <p:sp>
        <p:nvSpPr>
          <p:cNvPr id="15365" name="Прямоугольник 8"/>
          <p:cNvSpPr>
            <a:spLocks noChangeArrowheads="1"/>
          </p:cNvSpPr>
          <p:nvPr/>
        </p:nvSpPr>
        <p:spPr bwMode="auto">
          <a:xfrm>
            <a:off x="6354763" y="5797550"/>
            <a:ext cx="374491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cs typeface="DejaVu Sans"/>
              </a:rPr>
              <a:t>Матвеева Наталья Николаевна, </a:t>
            </a:r>
          </a:p>
          <a:p>
            <a:r>
              <a:rPr lang="ru-RU" sz="1400" b="1">
                <a:cs typeface="DejaVu Sans"/>
              </a:rPr>
              <a:t>председатель Комитета образования, </a:t>
            </a:r>
          </a:p>
          <a:p>
            <a:r>
              <a:rPr lang="ru-RU" sz="1400" b="1">
                <a:cs typeface="DejaVu Sans"/>
              </a:rPr>
              <a:t>спорта и молодежной политики </a:t>
            </a:r>
          </a:p>
          <a:p>
            <a:r>
              <a:rPr lang="ru-RU" sz="1400" b="1">
                <a:cs typeface="DejaVu Sans"/>
              </a:rPr>
              <a:t>Администрации Парфинского муниципального района</a:t>
            </a:r>
            <a:endParaRPr lang="ru-RU" sz="1400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3" name="Прямоугольник 19"/>
          <p:cNvSpPr>
            <a:spLocks noChangeArrowheads="1"/>
          </p:cNvSpPr>
          <p:nvPr/>
        </p:nvSpPr>
        <p:spPr bwMode="auto">
          <a:xfrm>
            <a:off x="306388" y="180975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11</a:t>
            </a:r>
            <a:endParaRPr lang="ru-RU" sz="5000">
              <a:solidFill>
                <a:srgbClr val="FF0000"/>
              </a:solidFill>
              <a:cs typeface="DejaVu Sans"/>
            </a:endParaRPr>
          </a:p>
        </p:txBody>
      </p:sp>
      <p:pic>
        <p:nvPicPr>
          <p:cNvPr id="25604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606" name="TextBox 8"/>
          <p:cNvSpPr txBox="1">
            <a:spLocks noChangeArrowheads="1"/>
          </p:cNvSpPr>
          <p:nvPr/>
        </p:nvSpPr>
        <p:spPr bwMode="auto">
          <a:xfrm>
            <a:off x="233363" y="1117600"/>
            <a:ext cx="1011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000">
              <a:solidFill>
                <a:srgbClr val="000000"/>
              </a:solidFill>
              <a:cs typeface="DejaVu Sans"/>
            </a:endParaRPr>
          </a:p>
        </p:txBody>
      </p:sp>
      <p:graphicFrame>
        <p:nvGraphicFramePr>
          <p:cNvPr id="27656" name="Group 8"/>
          <p:cNvGraphicFramePr>
            <a:graphicFrameLocks noGrp="1"/>
          </p:cNvGraphicFramePr>
          <p:nvPr/>
        </p:nvGraphicFramePr>
        <p:xfrm>
          <a:off x="377825" y="1477963"/>
          <a:ext cx="9656763" cy="1500823"/>
        </p:xfrm>
        <a:graphic>
          <a:graphicData uri="http://schemas.openxmlformats.org/drawingml/2006/table">
            <a:tbl>
              <a:tblPr/>
              <a:tblGrid>
                <a:gridCol w="417513"/>
                <a:gridCol w="1541462"/>
                <a:gridCol w="720725"/>
                <a:gridCol w="742950"/>
                <a:gridCol w="630238"/>
                <a:gridCol w="742950"/>
                <a:gridCol w="2339975"/>
                <a:gridCol w="1260475"/>
                <a:gridCol w="1260475"/>
              </a:tblGrid>
              <a:tr h="273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№№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задачи, 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 реализации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результата 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указанием количественных и качественных показателей)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Отчетные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материалы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январь-июнь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69" name="Group 69"/>
          <p:cNvGraphicFramePr>
            <a:graphicFrameLocks noGrp="1"/>
          </p:cNvGraphicFramePr>
          <p:nvPr/>
        </p:nvGraphicFramePr>
        <p:xfrm>
          <a:off x="377825" y="3205163"/>
          <a:ext cx="9656763" cy="3200400"/>
        </p:xfrm>
        <a:graphic>
          <a:graphicData uri="http://schemas.openxmlformats.org/drawingml/2006/table">
            <a:tbl>
              <a:tblPr/>
              <a:tblGrid>
                <a:gridCol w="417513"/>
                <a:gridCol w="1541462"/>
                <a:gridCol w="720725"/>
                <a:gridCol w="742950"/>
                <a:gridCol w="630238"/>
                <a:gridCol w="742950"/>
                <a:gridCol w="2339975"/>
                <a:gridCol w="1260475"/>
                <a:gridCol w="1260475"/>
              </a:tblGrid>
              <a:tr h="144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1.4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Повышение профессиональной компетенции специалистов системы профилактики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май-сентябрь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январь-июнь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12  членов комиссии по делам несовершеннолетних и защите их прав пройдут 1 раз в год в течение 2-х лет квалифицированное обучение. Обучаться специалисты будут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в г. Санкт-Петербург в институте практической психологии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Иматон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 В 2020 году обучение пройдут 5 специалистов по краткосрочной программе повышения квалификации (продолжительность обучения 32 часа).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ОАУСО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Парфинский КЦСО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; филиал № 4 ГОБУ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Старорусский ЦППМС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; МБУК МКДЦ; ОМВД России по Парфинскому району; отдел занятости населения по Парфинскому району, Комитет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Список специалистов, прошедших обучение; программа обучения; сертификаты о прохождении обучения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Прямоугольник 19"/>
          <p:cNvSpPr>
            <a:spLocks noChangeArrowheads="1"/>
          </p:cNvSpPr>
          <p:nvPr/>
        </p:nvSpPr>
        <p:spPr bwMode="auto">
          <a:xfrm>
            <a:off x="306388" y="180975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12</a:t>
            </a:r>
            <a:endParaRPr lang="ru-RU" sz="5000">
              <a:solidFill>
                <a:srgbClr val="FF0000"/>
              </a:solidFill>
              <a:cs typeface="DejaVu Sans"/>
            </a:endParaRPr>
          </a:p>
        </p:txBody>
      </p:sp>
      <p:pic>
        <p:nvPicPr>
          <p:cNvPr id="26628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630" name="TextBox 8"/>
          <p:cNvSpPr txBox="1">
            <a:spLocks noChangeArrowheads="1"/>
          </p:cNvSpPr>
          <p:nvPr/>
        </p:nvSpPr>
        <p:spPr bwMode="auto">
          <a:xfrm>
            <a:off x="233363" y="1117600"/>
            <a:ext cx="1011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000">
              <a:solidFill>
                <a:srgbClr val="000000"/>
              </a:solidFill>
              <a:cs typeface="DejaVu Sans"/>
            </a:endParaRPr>
          </a:p>
        </p:txBody>
      </p:sp>
      <p:graphicFrame>
        <p:nvGraphicFramePr>
          <p:cNvPr id="28680" name="Group 8"/>
          <p:cNvGraphicFramePr>
            <a:graphicFrameLocks noGrp="1"/>
          </p:cNvGraphicFramePr>
          <p:nvPr/>
        </p:nvGraphicFramePr>
        <p:xfrm>
          <a:off x="377825" y="1981200"/>
          <a:ext cx="9656763" cy="1500823"/>
        </p:xfrm>
        <a:graphic>
          <a:graphicData uri="http://schemas.openxmlformats.org/drawingml/2006/table">
            <a:tbl>
              <a:tblPr/>
              <a:tblGrid>
                <a:gridCol w="417513"/>
                <a:gridCol w="1541462"/>
                <a:gridCol w="720725"/>
                <a:gridCol w="742950"/>
                <a:gridCol w="630238"/>
                <a:gridCol w="742950"/>
                <a:gridCol w="2339975"/>
                <a:gridCol w="1260475"/>
                <a:gridCol w="1260475"/>
              </a:tblGrid>
              <a:tr h="273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№№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задачи, 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 реализации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результата 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указанием количественных и качественных показателей)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Отчетные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материалы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январь-июнь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889" name="Group 217"/>
          <p:cNvGraphicFramePr>
            <a:graphicFrameLocks noGrp="1"/>
          </p:cNvGraphicFramePr>
          <p:nvPr/>
        </p:nvGraphicFramePr>
        <p:xfrm>
          <a:off x="377825" y="3494088"/>
          <a:ext cx="9648825" cy="3673475"/>
        </p:xfrm>
        <a:graphic>
          <a:graphicData uri="http://schemas.openxmlformats.org/drawingml/2006/table">
            <a:tbl>
              <a:tblPr/>
              <a:tblGrid>
                <a:gridCol w="431800"/>
                <a:gridCol w="1512888"/>
                <a:gridCol w="720725"/>
                <a:gridCol w="790575"/>
                <a:gridCol w="649287"/>
                <a:gridCol w="719138"/>
                <a:gridCol w="2305050"/>
                <a:gridCol w="1223962"/>
                <a:gridCol w="1295400"/>
              </a:tblGrid>
              <a:tr h="367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Формирование целевой группы проекта, обеспечение участия детей и родителей в мероприятиях проекта и мониторинг изменений их положения в результате проводимых мероприятий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октябрь-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декабрь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январь-июнь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июль-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Целевая группа проекта будет сформирована из числа детей и родителей, в наибольшей степени нуждающихся в сохранении и восстановлении семейного окружения детей, из них: 80 детей: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73 родителя: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Администрация района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Список детей, родителей целевой группы, аналитические материалы по проведению мониторинга об изменении в положении детей, семей целевой группы.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1" name="Прямоугольник 19"/>
          <p:cNvSpPr>
            <a:spLocks noChangeArrowheads="1"/>
          </p:cNvSpPr>
          <p:nvPr/>
        </p:nvSpPr>
        <p:spPr bwMode="auto">
          <a:xfrm>
            <a:off x="306388" y="0"/>
            <a:ext cx="889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13</a:t>
            </a:r>
          </a:p>
          <a:p>
            <a:endParaRPr lang="ru-RU" sz="5000">
              <a:solidFill>
                <a:srgbClr val="7F7F7F"/>
              </a:solidFill>
              <a:cs typeface="DejaVu Sans"/>
            </a:endParaRPr>
          </a:p>
          <a:p>
            <a:endParaRPr lang="ru-RU" sz="5000">
              <a:solidFill>
                <a:srgbClr val="FF0000"/>
              </a:solidFill>
              <a:cs typeface="DejaVu Sans"/>
            </a:endParaRPr>
          </a:p>
        </p:txBody>
      </p:sp>
      <p:pic>
        <p:nvPicPr>
          <p:cNvPr id="27652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654" name="TextBox 8"/>
          <p:cNvSpPr txBox="1">
            <a:spLocks noChangeArrowheads="1"/>
          </p:cNvSpPr>
          <p:nvPr/>
        </p:nvSpPr>
        <p:spPr bwMode="auto">
          <a:xfrm>
            <a:off x="233363" y="1117600"/>
            <a:ext cx="1011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000">
              <a:solidFill>
                <a:srgbClr val="000000"/>
              </a:solidFill>
              <a:cs typeface="DejaVu Sans"/>
            </a:endParaRPr>
          </a:p>
        </p:txBody>
      </p:sp>
      <p:graphicFrame>
        <p:nvGraphicFramePr>
          <p:cNvPr id="29704" name="Group 8"/>
          <p:cNvGraphicFramePr>
            <a:graphicFrameLocks noGrp="1"/>
          </p:cNvGraphicFramePr>
          <p:nvPr/>
        </p:nvGraphicFramePr>
        <p:xfrm>
          <a:off x="377825" y="1981200"/>
          <a:ext cx="9656763" cy="1500823"/>
        </p:xfrm>
        <a:graphic>
          <a:graphicData uri="http://schemas.openxmlformats.org/drawingml/2006/table">
            <a:tbl>
              <a:tblPr/>
              <a:tblGrid>
                <a:gridCol w="417513"/>
                <a:gridCol w="1541462"/>
                <a:gridCol w="720725"/>
                <a:gridCol w="742950"/>
                <a:gridCol w="630238"/>
                <a:gridCol w="742950"/>
                <a:gridCol w="2339975"/>
                <a:gridCol w="1260475"/>
                <a:gridCol w="1260475"/>
              </a:tblGrid>
              <a:tr h="273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№№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задачи, 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 реализации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результата 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указанием количественных и качественных показателей)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Отчетные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материалы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январь-июнь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717" name="Group 69"/>
          <p:cNvGraphicFramePr>
            <a:graphicFrameLocks noGrp="1"/>
          </p:cNvGraphicFramePr>
          <p:nvPr/>
        </p:nvGraphicFramePr>
        <p:xfrm>
          <a:off x="377825" y="3494088"/>
          <a:ext cx="9656763" cy="3024188"/>
        </p:xfrm>
        <a:graphic>
          <a:graphicData uri="http://schemas.openxmlformats.org/drawingml/2006/table">
            <a:tbl>
              <a:tblPr/>
              <a:tblGrid>
                <a:gridCol w="417513"/>
                <a:gridCol w="1541462"/>
                <a:gridCol w="720725"/>
                <a:gridCol w="742950"/>
                <a:gridCol w="630238"/>
                <a:gridCol w="742950"/>
                <a:gridCol w="2339975"/>
                <a:gridCol w="1260475"/>
                <a:gridCol w="1260475"/>
              </a:tblGrid>
              <a:tr h="3024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1.6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Проведение  итоговой конференции по реализации проекта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Рука об руку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Проведение итоговой конференции по реализации проекта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Рука об руку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 конференции будут подведены  итоги, обобщены результаты реализации проекта, рассмотрена возможность трансляции опыта работы на другие муниципалитеты.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Calibri" pitchFamily="34" charset="0"/>
                        </a:rPr>
                        <a:t>Участие примут не менее 70 человек. По итогам реализации проекта будет выпущен сборник методических рекомендаций (количество 200 экз.)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Администрация района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Материалы конференции, список участников,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фотоматериал, сборник методических рекомендаций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4" name="Прямоугольник 19"/>
          <p:cNvSpPr>
            <a:spLocks noChangeArrowheads="1"/>
          </p:cNvSpPr>
          <p:nvPr/>
        </p:nvSpPr>
        <p:spPr bwMode="auto">
          <a:xfrm>
            <a:off x="306388" y="0"/>
            <a:ext cx="889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14</a:t>
            </a:r>
          </a:p>
          <a:p>
            <a:endParaRPr lang="ru-RU" sz="5000">
              <a:solidFill>
                <a:srgbClr val="7F7F7F"/>
              </a:solidFill>
              <a:cs typeface="DejaVu Sans"/>
            </a:endParaRPr>
          </a:p>
          <a:p>
            <a:endParaRPr lang="ru-RU" sz="5000">
              <a:solidFill>
                <a:srgbClr val="7F7F7F"/>
              </a:solidFill>
              <a:cs typeface="DejaVu Sans"/>
            </a:endParaRPr>
          </a:p>
          <a:p>
            <a:endParaRPr lang="ru-RU" sz="5000">
              <a:solidFill>
                <a:srgbClr val="FF0000"/>
              </a:solidFill>
              <a:cs typeface="DejaVu Sans"/>
            </a:endParaRPr>
          </a:p>
        </p:txBody>
      </p:sp>
      <p:pic>
        <p:nvPicPr>
          <p:cNvPr id="3072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233363" y="1117600"/>
            <a:ext cx="1011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000">
              <a:solidFill>
                <a:srgbClr val="000000"/>
              </a:solidFill>
              <a:cs typeface="DejaVu Sans"/>
            </a:endParaRPr>
          </a:p>
        </p:txBody>
      </p:sp>
      <p:graphicFrame>
        <p:nvGraphicFramePr>
          <p:cNvPr id="32023" name="Group 1303"/>
          <p:cNvGraphicFramePr>
            <a:graphicFrameLocks noGrp="1"/>
          </p:cNvGraphicFramePr>
          <p:nvPr/>
        </p:nvGraphicFramePr>
        <p:xfrm>
          <a:off x="306388" y="1836738"/>
          <a:ext cx="9901237" cy="3931920"/>
        </p:xfrm>
        <a:graphic>
          <a:graphicData uri="http://schemas.openxmlformats.org/drawingml/2006/table">
            <a:tbl>
              <a:tblPr/>
              <a:tblGrid>
                <a:gridCol w="254000"/>
                <a:gridCol w="1455737"/>
                <a:gridCol w="1365250"/>
                <a:gridCol w="4016375"/>
                <a:gridCol w="769938"/>
                <a:gridCol w="1196975"/>
                <a:gridCol w="84296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2.1.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Создание и организация работы межведомственной службы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Мне нужна помощь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 сентябрь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еженедельно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июль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июль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август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сентябрь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Наличие  ящиков доверия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Мне нужна помощь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в образовательных организациях муниципального района (филиалах): МАОУ СШ п. Парфино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3 ящика , МАОУ СШ п. Пола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3 ящика. МАОУ ОШ д. Федорково- 2 ящика, МАУ ДО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ЦДТ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-1 ящик, МАУ ДО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ДЮСШ п. Парфино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- 1 ящик.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Организация  обработки информации , поступившей от детей, родителей.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Организация  работа интерактивной почты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Мне нужна помощь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на сайте администрации  муниципального района где будет создан почтовый ящик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Мне нужна помощь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Разработка информационного раздаточного материала (листовки и буклеты)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Мне нужна помощь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с контактной информацией специалистов.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Распространение волонтерами раздаточного материала на территориях городского и сельских поселений.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Выступления на педагогических советах школ, родительских собраниях, классных часах  о работе службы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Мне нужна помощь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Комитет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Приказ Комитета образования о создании межведомственной службы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Мне нужна помощь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и назначении ответственных лиц;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Положение о межведомственной службе;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Список сотрудников, обеспечивающих работу службы;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2" name="Прямоугольник 19"/>
          <p:cNvSpPr>
            <a:spLocks noChangeArrowheads="1"/>
          </p:cNvSpPr>
          <p:nvPr/>
        </p:nvSpPr>
        <p:spPr bwMode="auto">
          <a:xfrm>
            <a:off x="306388" y="0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15</a:t>
            </a:r>
            <a:endParaRPr lang="ru-RU" sz="5000">
              <a:solidFill>
                <a:srgbClr val="FF0000"/>
              </a:solidFill>
              <a:cs typeface="DejaVu Sans"/>
            </a:endParaRPr>
          </a:p>
        </p:txBody>
      </p:sp>
      <p:pic>
        <p:nvPicPr>
          <p:cNvPr id="32773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775" name="TextBox 8"/>
          <p:cNvSpPr txBox="1">
            <a:spLocks noChangeArrowheads="1"/>
          </p:cNvSpPr>
          <p:nvPr/>
        </p:nvSpPr>
        <p:spPr bwMode="auto">
          <a:xfrm>
            <a:off x="233363" y="1117600"/>
            <a:ext cx="1011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000">
              <a:solidFill>
                <a:srgbClr val="000000"/>
              </a:solidFill>
              <a:cs typeface="DejaVu Sans"/>
            </a:endParaRPr>
          </a:p>
        </p:txBody>
      </p:sp>
      <p:graphicFrame>
        <p:nvGraphicFramePr>
          <p:cNvPr id="32876" name="Group 108"/>
          <p:cNvGraphicFramePr>
            <a:graphicFrameLocks noGrp="1"/>
          </p:cNvGraphicFramePr>
          <p:nvPr/>
        </p:nvGraphicFramePr>
        <p:xfrm>
          <a:off x="306388" y="1765300"/>
          <a:ext cx="9923462" cy="1920240"/>
        </p:xfrm>
        <a:graphic>
          <a:graphicData uri="http://schemas.openxmlformats.org/drawingml/2006/table">
            <a:tbl>
              <a:tblPr/>
              <a:tblGrid>
                <a:gridCol w="254000"/>
                <a:gridCol w="1455737"/>
                <a:gridCol w="1365250"/>
                <a:gridCol w="4035425"/>
                <a:gridCol w="742950"/>
                <a:gridCol w="1260475"/>
                <a:gridCol w="80962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2.2.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Обучающие семинары специалистов системы профилактики и педагогов образовательных учреждений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Поможем детям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будем рядом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     август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     октябрь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Организация и проведение семинара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Поможем детям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будем рядом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Разработка и распространение 200 буклетов о службе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Мне нужна помощь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Комитет образования Образовательные учреждения;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Программа проведения мероприятия; список сотрудников, прошедших обучение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75" name="Group 107"/>
          <p:cNvGraphicFramePr>
            <a:graphicFrameLocks noGrp="1"/>
          </p:cNvGraphicFramePr>
          <p:nvPr/>
        </p:nvGraphicFramePr>
        <p:xfrm>
          <a:off x="306388" y="3709988"/>
          <a:ext cx="9864725" cy="3566160"/>
        </p:xfrm>
        <a:graphic>
          <a:graphicData uri="http://schemas.openxmlformats.org/drawingml/2006/table">
            <a:tbl>
              <a:tblPr/>
              <a:tblGrid>
                <a:gridCol w="252412"/>
                <a:gridCol w="1447800"/>
                <a:gridCol w="1357313"/>
                <a:gridCol w="4010025"/>
                <a:gridCol w="739775"/>
                <a:gridCol w="1252537"/>
                <a:gridCol w="804863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2.3.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Индивидуальная маршрутизация, обратившихся в службу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Мне нужна помощь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апрель-декабрь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ежеквартально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Включение в повестку  заседании КДН и ЗП вопросов  анализа причин неблагополучия и  подбора эффективных методов работы с членами  семьи, обратившимися в службу.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Составление индивидуального  плана мероприятий и  согласование его  на заседании КДН и ЗП.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Организация мониторинга результативности работы  на основании информации об исполнении плана  мероприятий.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Заключение соглашения о взаимодействии в рамках социального сопровождения семьи.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Проведение индивидуальных консультации, тренингов для семей, родителей, детей.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Реализация программ: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Надо? Могу. Хочу.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Сказочная шкатулка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Плохое и хорошее прошлое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Организация индивидуальных  занятий с детьми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Птица радости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Проведение  тренингов мобильной службы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Правовое окно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Комитет образования;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ГОБУ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Calibri" pitchFamily="34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Старорусский ЦППМС;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DejaVu Sans"/>
                          <a:cs typeface="Times New Roman" pitchFamily="18" charset="0"/>
                        </a:rPr>
                        <a:t>ОАУСО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DejaVu Sans"/>
                          <a:cs typeface="Times New Roman" pitchFamily="18" charset="0"/>
                        </a:rPr>
                        <a:t>Парфинский КЦСО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DejaVu Sans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DejaVu Sans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DejaVu Sans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DejaVu Sans"/>
                          <a:cs typeface="Times New Roman" pitchFamily="18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Содержательные отчеты специалистов, приказ о назначении ответственных лиц,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индивидуальные планы коррекционно- профилактической работы с членами семьи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6" name="Прямоугольник 19"/>
          <p:cNvSpPr>
            <a:spLocks noChangeArrowheads="1"/>
          </p:cNvSpPr>
          <p:nvPr/>
        </p:nvSpPr>
        <p:spPr bwMode="auto">
          <a:xfrm>
            <a:off x="306388" y="0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16</a:t>
            </a:r>
            <a:endParaRPr lang="ru-RU" sz="5000">
              <a:solidFill>
                <a:srgbClr val="FF0000"/>
              </a:solidFill>
              <a:cs typeface="DejaVu Sans"/>
            </a:endParaRPr>
          </a:p>
        </p:txBody>
      </p:sp>
      <p:pic>
        <p:nvPicPr>
          <p:cNvPr id="33797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233363" y="1117600"/>
            <a:ext cx="1011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000">
              <a:solidFill>
                <a:srgbClr val="000000"/>
              </a:solidFill>
              <a:cs typeface="DejaVu Sans"/>
            </a:endParaRPr>
          </a:p>
        </p:txBody>
      </p:sp>
      <p:graphicFrame>
        <p:nvGraphicFramePr>
          <p:cNvPr id="34043" name="Group 251"/>
          <p:cNvGraphicFramePr>
            <a:graphicFrameLocks noGrp="1"/>
          </p:cNvGraphicFramePr>
          <p:nvPr/>
        </p:nvGraphicFramePr>
        <p:xfrm>
          <a:off x="450850" y="1620838"/>
          <a:ext cx="9923463" cy="5669280"/>
        </p:xfrm>
        <a:graphic>
          <a:graphicData uri="http://schemas.openxmlformats.org/drawingml/2006/table">
            <a:tbl>
              <a:tblPr/>
              <a:tblGrid>
                <a:gridCol w="254000"/>
                <a:gridCol w="1455738"/>
                <a:gridCol w="1457325"/>
                <a:gridCol w="3943350"/>
                <a:gridCol w="742950"/>
                <a:gridCol w="1260475"/>
                <a:gridCol w="809625"/>
              </a:tblGrid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2.4.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Включение несовершеннолетних  целевой группы в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клубную деятельность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Клуб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Факел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на базе ОАУСО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Парфинский КЦСО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Клуб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Берегиня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на базе Отдела ЗАГС Парфинского района.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Клуб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Семейное мастерство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на базе Отдела ЗАГС Парфинского района.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ОАУСО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Парфинский КЦСО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Отдел ЗАГС Парфинского района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Положение о клубах,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планы работ клубов,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2.5.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Социальное сопровождение семей несовершеннолетних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апрель-сентябрь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октябрь-декабрь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Семьи целевой группы охвачены социальным сопровождением (все семьи , находящиеся в социально- опасном положении)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Специалисты по социальной работе проводят сбор информации о семье. В ходе работы диагностируются проблемы семьи и информируются органы и учреждения профилактики. По результатам предложений составляется  или вносятся изменения в проект плана мероприятий по социальному сопровождению семьи, и согласовывается  с семьей. Согласуются даты плановых мероприятий. Назначается куратор семьи. Рабочая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группы утверждает план мероприятий по социальному сопровождению семьи.  Куратор осуществляет рассылку утвержденного плана, отслеживает посещение членов семьи встреч и мероприятий, в случае непосещения согласовывает новую дату и делает отметку в плане. В случае невыполнения мероприятий плана или не достижения планируемого результата, план корректируется и рассматривается на очередном заседании участковой комиссии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ОАУСО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Calibri" pitchFamily="34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Парфинский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КЦСО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Calibri" pitchFamily="34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; Администрация муниципального района;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Учреждения и организации профилактики;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Акты посещений семьи с указанием выявленных проблем, план мероприятий по социальному сопровождению каждого члена семьи,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0" name="Прямоугольник 19"/>
          <p:cNvSpPr>
            <a:spLocks noChangeArrowheads="1"/>
          </p:cNvSpPr>
          <p:nvPr/>
        </p:nvSpPr>
        <p:spPr bwMode="auto">
          <a:xfrm>
            <a:off x="306388" y="0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17</a:t>
            </a:r>
            <a:endParaRPr lang="ru-RU" sz="5000">
              <a:solidFill>
                <a:srgbClr val="FF0000"/>
              </a:solidFill>
              <a:cs typeface="DejaVu Sans"/>
            </a:endParaRPr>
          </a:p>
        </p:txBody>
      </p:sp>
      <p:pic>
        <p:nvPicPr>
          <p:cNvPr id="34821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823" name="TextBox 8"/>
          <p:cNvSpPr txBox="1">
            <a:spLocks noChangeArrowheads="1"/>
          </p:cNvSpPr>
          <p:nvPr/>
        </p:nvSpPr>
        <p:spPr bwMode="auto">
          <a:xfrm>
            <a:off x="233363" y="1117600"/>
            <a:ext cx="1011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000">
              <a:solidFill>
                <a:srgbClr val="000000"/>
              </a:solidFill>
              <a:cs typeface="DejaVu Sans"/>
            </a:endParaRPr>
          </a:p>
        </p:txBody>
      </p:sp>
      <p:graphicFrame>
        <p:nvGraphicFramePr>
          <p:cNvPr id="34967" name="Group 151"/>
          <p:cNvGraphicFramePr>
            <a:graphicFrameLocks noGrp="1"/>
          </p:cNvGraphicFramePr>
          <p:nvPr/>
        </p:nvGraphicFramePr>
        <p:xfrm>
          <a:off x="377825" y="1477963"/>
          <a:ext cx="9163050" cy="5486400"/>
        </p:xfrm>
        <a:graphic>
          <a:graphicData uri="http://schemas.openxmlformats.org/drawingml/2006/table">
            <a:tbl>
              <a:tblPr/>
              <a:tblGrid>
                <a:gridCol w="254000"/>
                <a:gridCol w="1455738"/>
                <a:gridCol w="1349375"/>
                <a:gridCol w="4051300"/>
                <a:gridCol w="742950"/>
                <a:gridCol w="130968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3.1.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Работа клуба для родителей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Факультет семейных отношений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Клуб для родителей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Факультет семейных отношений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 ( по программе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школа родительской компетенции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) на базе ОАУСО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Парфинский КЦСО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ОАУСО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Парфинский КЦСО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ГОБУ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Старорусский ЦППМС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Положение о работе клуба;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план работы клуба;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список участников;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фотоматериал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3.2.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Работа клуба для родителей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Оптимисты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Клуб  для родителей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Оптимисты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на базе ОАУСО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Парфинский КЦСО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ОАУСО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Парфинский КЦСО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ГОБУ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Старорусский ЦППМС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Положение о работе клуба;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план работы клуба,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списки участников,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фотоматериалы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3.3.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Включение родителей целевой группы в работу интерактивной школы родительского всеобуча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Умный взрослый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Создание интерактивной школы родительского всеобуча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Умный взрослый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Комитет образования; образовательные учреждения.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Положение об интерактивной школе,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приказ о назначении ответственных лиц,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план работы школы,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4" name="Прямоугольник 19"/>
          <p:cNvSpPr>
            <a:spLocks noChangeArrowheads="1"/>
          </p:cNvSpPr>
          <p:nvPr/>
        </p:nvSpPr>
        <p:spPr bwMode="auto">
          <a:xfrm>
            <a:off x="306388" y="0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18</a:t>
            </a:r>
            <a:endParaRPr lang="ru-RU" sz="5000">
              <a:solidFill>
                <a:srgbClr val="FF0000"/>
              </a:solidFill>
              <a:cs typeface="DejaVu Sans"/>
            </a:endParaRPr>
          </a:p>
        </p:txBody>
      </p:sp>
      <p:pic>
        <p:nvPicPr>
          <p:cNvPr id="3584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847" name="TextBox 8"/>
          <p:cNvSpPr txBox="1">
            <a:spLocks noChangeArrowheads="1"/>
          </p:cNvSpPr>
          <p:nvPr/>
        </p:nvSpPr>
        <p:spPr bwMode="auto">
          <a:xfrm>
            <a:off x="233363" y="1117600"/>
            <a:ext cx="1011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000">
              <a:solidFill>
                <a:srgbClr val="000000"/>
              </a:solidFill>
              <a:cs typeface="DejaVu Sans"/>
            </a:endParaRPr>
          </a:p>
        </p:txBody>
      </p:sp>
      <p:graphicFrame>
        <p:nvGraphicFramePr>
          <p:cNvPr id="35970" name="Group 130"/>
          <p:cNvGraphicFramePr>
            <a:graphicFrameLocks noGrp="1"/>
          </p:cNvGraphicFramePr>
          <p:nvPr/>
        </p:nvGraphicFramePr>
        <p:xfrm>
          <a:off x="450850" y="1836738"/>
          <a:ext cx="9923463" cy="4389120"/>
        </p:xfrm>
        <a:graphic>
          <a:graphicData uri="http://schemas.openxmlformats.org/drawingml/2006/table">
            <a:tbl>
              <a:tblPr/>
              <a:tblGrid>
                <a:gridCol w="254000"/>
                <a:gridCol w="1455738"/>
                <a:gridCol w="1349375"/>
                <a:gridCol w="4051300"/>
                <a:gridCol w="742950"/>
                <a:gridCol w="1309687"/>
                <a:gridCol w="760413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3.4.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Включение родителей целевой группы в работу клуба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Я и мой ребенок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Клуб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Я и мой ребенок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для консультативной, психологической помощи замещающим родителям, функционирующий на базе Филиал № 4 ГОБУ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Старорусский ЦППМС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Филиал №4 ГОБУ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Старорусский ЦППМС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Положение о работе клуба, план работы клуба,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отчетная справка о работе клуба в течение года;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список участников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3.5.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Создание и функционирование мобильной службы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Правовое окно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        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              Август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Сентябрь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       Октябрь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Проведение цикла выездных встреч межведомственной команды специалистов с детьми и родителями целевой группы, включающий в себя: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- психологический тренинг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Дом исполнения желаний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, направленный на активизацию личностных ресурсов членов семьи для преодоления кризисной ситуации.  Тренинг проводится психологами филиал № 4  ГОБУ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Старорусский ЦППМС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и образовательных учреждений района;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- квест-игра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Зона свободного общения  или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загадочный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офис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, направленная на ознакомление с мерами социальной поддержки и помощи и овладение навыками оформления документов для получения различных их видов в обеспечении семьи.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ОАУСО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Парфинский КЦСО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;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филиал № 4 ГОБУ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Старорусский ЦППМС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; МБУК МКДЦ; ОМВД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Приказ о создании службы, положение о работе службы, план работы службы,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8" name="Прямоугольник 19"/>
          <p:cNvSpPr>
            <a:spLocks noChangeArrowheads="1"/>
          </p:cNvSpPr>
          <p:nvPr/>
        </p:nvSpPr>
        <p:spPr bwMode="auto">
          <a:xfrm>
            <a:off x="306388" y="0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19</a:t>
            </a:r>
            <a:endParaRPr lang="ru-RU" sz="5000">
              <a:solidFill>
                <a:srgbClr val="FF0000"/>
              </a:solidFill>
              <a:cs typeface="DejaVu Sans"/>
            </a:endParaRPr>
          </a:p>
        </p:txBody>
      </p:sp>
      <p:pic>
        <p:nvPicPr>
          <p:cNvPr id="36869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871" name="TextBox 8"/>
          <p:cNvSpPr txBox="1">
            <a:spLocks noChangeArrowheads="1"/>
          </p:cNvSpPr>
          <p:nvPr/>
        </p:nvSpPr>
        <p:spPr bwMode="auto">
          <a:xfrm>
            <a:off x="233363" y="1117600"/>
            <a:ext cx="1011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000">
              <a:solidFill>
                <a:srgbClr val="000000"/>
              </a:solidFill>
              <a:cs typeface="DejaVu Sans"/>
            </a:endParaRPr>
          </a:p>
        </p:txBody>
      </p:sp>
      <p:graphicFrame>
        <p:nvGraphicFramePr>
          <p:cNvPr id="36972" name="Group 108"/>
          <p:cNvGraphicFramePr>
            <a:graphicFrameLocks noGrp="1"/>
          </p:cNvGraphicFramePr>
          <p:nvPr/>
        </p:nvGraphicFramePr>
        <p:xfrm>
          <a:off x="377825" y="1620838"/>
          <a:ext cx="9163050" cy="5120640"/>
        </p:xfrm>
        <a:graphic>
          <a:graphicData uri="http://schemas.openxmlformats.org/drawingml/2006/table">
            <a:tbl>
              <a:tblPr/>
              <a:tblGrid>
                <a:gridCol w="254000"/>
                <a:gridCol w="1455738"/>
                <a:gridCol w="1450975"/>
                <a:gridCol w="3949700"/>
                <a:gridCol w="742950"/>
                <a:gridCol w="130968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4.1.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Подбор, обучение и информационно-методическое сопровождение наставников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апрель-май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Проведение анкетирования семей целевой группы,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 целью выявления семей, нуждающихся в кураторстве. 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Определение 10  наставников из числа волонтёров-добровольцев, желающих безвозмездно оказать помощь нуждающимся семьям и 10 семей целевой группы.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Прохождение  курсовой подготовки на базе ГОУ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Региональный институт профессионального развития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по работе с наставниками специалистом комитета образования.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Организация обучения 20 наставников по проблемам взаимодействия с детьми и семьями, находящимися в трудной жизненной ситуации через проведение 2 семинаров, 3 круглых столов.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Комитет образования; приход храма преп. Серафима Саровского; Совет ветеранов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Список пар наставников и подопечных;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анкеты и опросные листы,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планы встреч и совместных мероприятий,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отчеты наставников и специалистов, сертификат о прохождении курсовой подготовки специалиста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4.2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Проведение совместных встреч  родителей, детей и наставников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Июль -сентябрь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Проведение 2 раза в месяц встреч наставляемых и наставников.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ОАУСО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Парфинский КЦСО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филиал № 4 ГОБУ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Старорусский ЦППМС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Планы проведения занятий, аналитическая справка о диагностике,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отзывы участников (наставников и семей)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одзаголовок 2"/>
          <p:cNvSpPr>
            <a:spLocks noGrp="1"/>
          </p:cNvSpPr>
          <p:nvPr>
            <p:ph type="subTitle"/>
          </p:nvPr>
        </p:nvSpPr>
        <p:spPr>
          <a:xfrm>
            <a:off x="522288" y="901700"/>
            <a:ext cx="9623425" cy="4384675"/>
          </a:xfrm>
          <a:noFill/>
          <a:ln/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5" name="Прямоугольник 19"/>
          <p:cNvSpPr>
            <a:spLocks noChangeArrowheads="1"/>
          </p:cNvSpPr>
          <p:nvPr/>
        </p:nvSpPr>
        <p:spPr bwMode="auto">
          <a:xfrm>
            <a:off x="306388" y="180975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0</a:t>
            </a:r>
            <a:r>
              <a:rPr lang="ru-RU" sz="5000">
                <a:solidFill>
                  <a:srgbClr val="FF0000"/>
                </a:solidFill>
                <a:cs typeface="DejaVu Sans"/>
              </a:rPr>
              <a:t>4</a:t>
            </a: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50850" y="1189038"/>
            <a:ext cx="1004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cs typeface="DejaVu Sans"/>
              </a:rPr>
              <a:t>Цель проекта </a:t>
            </a:r>
            <a:endParaRPr lang="ru-RU" sz="2400">
              <a:solidFill>
                <a:srgbClr val="000000"/>
              </a:solidFill>
              <a:cs typeface="DejaVu Sans"/>
            </a:endParaRPr>
          </a:p>
        </p:txBody>
      </p:sp>
      <p:pic>
        <p:nvPicPr>
          <p:cNvPr id="18437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9" name="Прямоугольник 2"/>
          <p:cNvSpPr>
            <a:spLocks noChangeArrowheads="1"/>
          </p:cNvSpPr>
          <p:nvPr/>
        </p:nvSpPr>
        <p:spPr bwMode="auto">
          <a:xfrm>
            <a:off x="346040" y="1638285"/>
            <a:ext cx="98679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Создание условий за счет межведомственного взаимодействия организаций и органов профилактики безнадзорности несовершеннолетних в сохранении и восстановлении семейного окружения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sz="2400" dirty="0">
              <a:cs typeface="DejaVu Sans"/>
            </a:endParaRP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450850" y="2773363"/>
            <a:ext cx="4392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  <a:cs typeface="DejaVu Sans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cs typeface="DejaVu Sans"/>
              </a:rPr>
              <a:t>Задачи </a:t>
            </a:r>
            <a:r>
              <a:rPr lang="ru-RU" sz="2400" b="1" dirty="0">
                <a:solidFill>
                  <a:srgbClr val="FF0000"/>
                </a:solidFill>
                <a:cs typeface="DejaVu Sans"/>
              </a:rPr>
              <a:t>проекта</a:t>
            </a:r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560354" y="3638549"/>
            <a:ext cx="9575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1.Создание проектного комитета, организация методического и нормативно-правового обеспечения реализации проекта.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2.Внедрение основанных на индивидуальном подходе механизмов помощи детям в ситуациях риска нарушения прав и законных интересов детей, угрозы жестокого обращения с детьми.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3.Создание условий для нормализации ситуации в семьях, находящихся в социально опасном положении, вызванном угрозой лишения родителей родительских прав, угрозой жестокого обращения с ребенком; временным ограничением родителей в родительских правах; лишением родителей родительских прав.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4.Развитие на территории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Парфинского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муниципального района технологии наставничества по отношению к семьям, находящимся в социально-опасного положении.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9" name="Прямоугольник 19"/>
          <p:cNvSpPr>
            <a:spLocks noChangeArrowheads="1"/>
          </p:cNvSpPr>
          <p:nvPr/>
        </p:nvSpPr>
        <p:spPr bwMode="auto">
          <a:xfrm>
            <a:off x="274638" y="209550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0</a:t>
            </a:r>
            <a:r>
              <a:rPr lang="ru-RU" sz="5000">
                <a:solidFill>
                  <a:srgbClr val="FF0000"/>
                </a:solidFill>
                <a:cs typeface="DejaVu Sans"/>
              </a:rPr>
              <a:t>5</a:t>
            </a:r>
          </a:p>
        </p:txBody>
      </p:sp>
      <p:pic>
        <p:nvPicPr>
          <p:cNvPr id="19460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377825" y="1044575"/>
            <a:ext cx="101139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 dirty="0" smtClean="0">
              <a:solidFill>
                <a:srgbClr val="FF0000"/>
              </a:solidFill>
              <a:cs typeface="DejaVu Sans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cs typeface="DejaVu Sans"/>
              </a:rPr>
              <a:t>Направления </a:t>
            </a:r>
            <a:r>
              <a:rPr lang="ru-RU" sz="2800" b="1" dirty="0">
                <a:solidFill>
                  <a:srgbClr val="FF0000"/>
                </a:solidFill>
                <a:cs typeface="DejaVu Sans"/>
              </a:rPr>
              <a:t>работы</a:t>
            </a:r>
            <a:endParaRPr lang="ru-RU" sz="2800" dirty="0">
              <a:solidFill>
                <a:srgbClr val="000000"/>
              </a:solidFill>
              <a:cs typeface="DejaVu Sans"/>
            </a:endParaRPr>
          </a:p>
        </p:txBody>
      </p:sp>
      <p:sp>
        <p:nvSpPr>
          <p:cNvPr id="19463" name="Прямоугольник 5"/>
          <p:cNvSpPr>
            <a:spLocks noChangeArrowheads="1"/>
          </p:cNvSpPr>
          <p:nvPr/>
        </p:nvSpPr>
        <p:spPr bwMode="auto">
          <a:xfrm>
            <a:off x="488916" y="2352665"/>
            <a:ext cx="100107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Организация межведомственной работы и социального сопровождения семей при первичном выявлении неблагополучия и при восстановлении детско-родительских отношений в семье по направлениям: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Актуализация личностных ресурсов членов семьи;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Психолого-педагогическое и правовое просвещение родителей: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-создание интерактивной школы родительского всеобуча «Умный взрослый»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создание и функционирование межведомственной службы «Мне нужна помощь»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-создание, развитие и функционирование мобильной службы «Правовое окно»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работа мобильной социальной  службы «Скорая семейная помощь»;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Коррекция детско-родительских отношений и популяризация семейных ценностей через организацию  работы клубов  и  совместную занятость детей и родителей;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Организация мероприятий выходного дня для всей семьи, способствующих нормализации сложившейся в семье ситуации;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Развитие системы наставничества в отношении детей и их родителей.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7" name="Прямоугольник 19"/>
          <p:cNvSpPr>
            <a:spLocks noChangeArrowheads="1"/>
          </p:cNvSpPr>
          <p:nvPr/>
        </p:nvSpPr>
        <p:spPr bwMode="auto">
          <a:xfrm>
            <a:off x="274638" y="209550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0</a:t>
            </a:r>
            <a:r>
              <a:rPr lang="ru-RU" sz="5000">
                <a:solidFill>
                  <a:srgbClr val="FF0000"/>
                </a:solidFill>
                <a:cs typeface="DejaVu Sans"/>
              </a:rPr>
              <a:t>2</a:t>
            </a: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346075" y="1209675"/>
            <a:ext cx="1011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>
              <a:solidFill>
                <a:srgbClr val="000000"/>
              </a:solidFill>
              <a:cs typeface="DejaVu Sans"/>
            </a:endParaRPr>
          </a:p>
        </p:txBody>
      </p:sp>
      <p:pic>
        <p:nvPicPr>
          <p:cNvPr id="16389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91" name="Прямоугольник 2"/>
          <p:cNvSpPr>
            <a:spLocks noChangeArrowheads="1"/>
          </p:cNvSpPr>
          <p:nvPr/>
        </p:nvSpPr>
        <p:spPr bwMode="auto">
          <a:xfrm>
            <a:off x="306388" y="1189038"/>
            <a:ext cx="99393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cs typeface="DejaVu Sans"/>
              </a:rPr>
              <a:t>Целевая группа</a:t>
            </a:r>
          </a:p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77825" y="1751013"/>
            <a:ext cx="964882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225" algn="ctr"/>
            <a:r>
              <a:rPr lang="ru-RU" sz="2000" b="1" dirty="0">
                <a:cs typeface="DejaVu Sans"/>
              </a:rPr>
              <a:t>80 детей целевой группы:</a:t>
            </a:r>
          </a:p>
          <a:p>
            <a:pPr indent="22225"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- 12 детей из семей, находящихся в социально опасном положении, вызванном угрозой лишения родителей родительских прав. угрозой жестокого обращения с ребенком, временным ограничением родителей в родительских правах, лишением родителей родительских прав</a:t>
            </a:r>
          </a:p>
          <a:p>
            <a:pPr indent="22225"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-2 ребенка, находящихся на стадии подготовки родителей к восстановлению в родительских правах;</a:t>
            </a:r>
          </a:p>
          <a:p>
            <a:pPr indent="22225"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- 1 ребенок из семьи, в которой родители восстановлены в родительских правах; </a:t>
            </a:r>
          </a:p>
          <a:p>
            <a:pPr indent="22225"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- 60 детей, из семей с риском нарушения прав и законных интересов ребенка, вызванным: отсутствием попечения над ребенком (детьми) вследствие внутрисемейного конфликта, развода родителей, кризиса детско-родительских отношений , посттравматическими расстройствами в том числе после психологических травм у ребенка ( детей), полученных в следствии пережитых чрезвычайных ситуации  </a:t>
            </a:r>
          </a:p>
          <a:p>
            <a:pPr indent="22225"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- 5 детей из семей, принявших на воспитание детей-сирот и детей, оставшихся без попечения родителей, и нуждающихся в помощи по организации жизнедеятельности такой семьи в интересах благополучия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Прямоугольник 19"/>
          <p:cNvSpPr>
            <a:spLocks noChangeArrowheads="1"/>
          </p:cNvSpPr>
          <p:nvPr/>
        </p:nvSpPr>
        <p:spPr bwMode="auto">
          <a:xfrm>
            <a:off x="274638" y="209550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0</a:t>
            </a:r>
            <a:r>
              <a:rPr lang="ru-RU" sz="5000">
                <a:solidFill>
                  <a:srgbClr val="FF0000"/>
                </a:solidFill>
                <a:cs typeface="DejaVu Sans"/>
              </a:rPr>
              <a:t>3</a:t>
            </a: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346075" y="1209675"/>
            <a:ext cx="1011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cs typeface="DejaVu Sans"/>
              </a:rPr>
              <a:t>Целевая группа</a:t>
            </a:r>
            <a:endParaRPr lang="ru-RU" sz="2800">
              <a:solidFill>
                <a:srgbClr val="000000"/>
              </a:solidFill>
              <a:cs typeface="DejaVu Sans"/>
            </a:endParaRPr>
          </a:p>
        </p:txBody>
      </p:sp>
      <p:pic>
        <p:nvPicPr>
          <p:cNvPr id="17413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415" name="Rectangle 1"/>
          <p:cNvSpPr>
            <a:spLocks noChangeArrowheads="1"/>
          </p:cNvSpPr>
          <p:nvPr/>
        </p:nvSpPr>
        <p:spPr bwMode="auto">
          <a:xfrm>
            <a:off x="450850" y="1836738"/>
            <a:ext cx="9936163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92100"/>
            <a:endParaRPr lang="ru-RU" sz="1200" dirty="0">
              <a:cs typeface="Times New Roman" pitchFamily="18" charset="0"/>
            </a:endParaRPr>
          </a:p>
          <a:p>
            <a:pPr indent="292100"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73 родителя целевой группы:</a:t>
            </a:r>
          </a:p>
          <a:p>
            <a:pPr indent="292100" algn="ctr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взрослых, находящихся в ситуации угрозы лишения родительских прав или ограничения в родительских правах вследствие невыполнения надлежащим образом своих обязанностей по воспитанию, обучению и содержанию детей и (или) проявления насилия по отношению к детям и другим членам семьи;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292100" algn="ctr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92100" algn="ctr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взрослых, лишенных родительских прав или временно ограниченные в родительских правах;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292100" algn="ctr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92100" algn="ctr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родитель, находящийся на стадии подготовки к восстановлению в родительских правах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92100" algn="ctr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92100"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- 1 взрослый, восстановленный в родительских правах на воспитание детей. </a:t>
            </a:r>
          </a:p>
          <a:p>
            <a:pPr indent="292100"/>
            <a:endParaRPr lang="ru-RU" sz="2200" dirty="0">
              <a:cs typeface="Times New Roman" pitchFamily="18" charset="0"/>
            </a:endParaRPr>
          </a:p>
          <a:p>
            <a:pPr indent="292100"/>
            <a:endParaRPr lang="ru-RU" sz="2200" dirty="0">
              <a:cs typeface="Times New Roman" pitchFamily="18" charset="0"/>
            </a:endParaRPr>
          </a:p>
          <a:p>
            <a:pPr indent="292100"/>
            <a:endParaRPr lang="ru-RU" sz="1200" dirty="0">
              <a:cs typeface="Times New Roman" pitchFamily="18" charset="0"/>
            </a:endParaRPr>
          </a:p>
          <a:p>
            <a:pPr indent="292100"/>
            <a:endParaRPr lang="ru-RU" sz="1200" dirty="0">
              <a:cs typeface="Times New Roman" pitchFamily="18" charset="0"/>
            </a:endParaRPr>
          </a:p>
          <a:p>
            <a:pPr indent="292100"/>
            <a:endParaRPr lang="ru-RU" sz="1200" dirty="0">
              <a:cs typeface="Times New Roman" pitchFamily="18" charset="0"/>
            </a:endParaRPr>
          </a:p>
          <a:p>
            <a:pPr indent="292100"/>
            <a:endParaRPr lang="ru-RU" sz="1200" dirty="0">
              <a:cs typeface="Times New Roman" pitchFamily="18" charset="0"/>
            </a:endParaRPr>
          </a:p>
          <a:p>
            <a:pPr indent="292100"/>
            <a:endParaRPr lang="ru-RU" sz="1200" dirty="0">
              <a:cs typeface="Times New Roman" pitchFamily="18" charset="0"/>
            </a:endParaRPr>
          </a:p>
          <a:p>
            <a:pPr indent="292100"/>
            <a:endParaRPr lang="ru-RU" sz="12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Прямоугольник 19"/>
          <p:cNvSpPr>
            <a:spLocks noChangeArrowheads="1"/>
          </p:cNvSpPr>
          <p:nvPr/>
        </p:nvSpPr>
        <p:spPr bwMode="auto">
          <a:xfrm>
            <a:off x="274638" y="209550"/>
            <a:ext cx="89693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0</a:t>
            </a:r>
            <a:r>
              <a:rPr lang="ru-RU" sz="5000">
                <a:solidFill>
                  <a:srgbClr val="FF0000"/>
                </a:solidFill>
                <a:cs typeface="DejaVu Sans"/>
              </a:rPr>
              <a:t>6</a:t>
            </a:r>
          </a:p>
        </p:txBody>
      </p:sp>
      <p:pic>
        <p:nvPicPr>
          <p:cNvPr id="20484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075" y="1209675"/>
            <a:ext cx="101139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kern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Объем финансирования проекта</a:t>
            </a:r>
            <a:endParaRPr lang="ru-RU" sz="2800" kern="0" dirty="0">
              <a:solidFill>
                <a:sysClr val="windowText" lastClr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87" name="Прямоугольник 1"/>
          <p:cNvSpPr>
            <a:spLocks noChangeArrowheads="1"/>
          </p:cNvSpPr>
          <p:nvPr/>
        </p:nvSpPr>
        <p:spPr bwMode="auto">
          <a:xfrm>
            <a:off x="363538" y="1981200"/>
            <a:ext cx="100091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Объем средств на реализацию мероприятий проекта (всего) –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2 022 689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рублей, в том числе: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объем средств гранта на реализацию мероприятий проекта –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1 794 919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объем собственных средств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Грантополучателя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на реализацию мероприятий проекта –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217 270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объем привлеченных (благотворительных, спонсорских) средств, поступивших на реализацию мероприятий проекта –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10 500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1" name="Прямоугольник 19"/>
          <p:cNvSpPr>
            <a:spLocks noChangeArrowheads="1"/>
          </p:cNvSpPr>
          <p:nvPr/>
        </p:nvSpPr>
        <p:spPr bwMode="auto">
          <a:xfrm>
            <a:off x="274638" y="209550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0</a:t>
            </a:r>
            <a:r>
              <a:rPr lang="ru-RU" sz="5000">
                <a:solidFill>
                  <a:srgbClr val="FF0000"/>
                </a:solidFill>
                <a:cs typeface="DejaVu Sans"/>
              </a:rPr>
              <a:t>8</a:t>
            </a:r>
          </a:p>
        </p:txBody>
      </p:sp>
      <p:pic>
        <p:nvPicPr>
          <p:cNvPr id="22532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>
            <a:off x="377825" y="1189038"/>
            <a:ext cx="1011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800">
              <a:solidFill>
                <a:srgbClr val="000000"/>
              </a:solidFill>
              <a:cs typeface="DejaVu Sans"/>
            </a:endParaRPr>
          </a:p>
        </p:txBody>
      </p:sp>
      <p:sp>
        <p:nvSpPr>
          <p:cNvPr id="22535" name="Rectangle 82"/>
          <p:cNvSpPr>
            <a:spLocks noChangeArrowheads="1"/>
          </p:cNvSpPr>
          <p:nvPr/>
        </p:nvSpPr>
        <p:spPr bwMode="auto">
          <a:xfrm>
            <a:off x="738188" y="5942013"/>
            <a:ext cx="95773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DejaVu Sans"/>
              </a:rPr>
              <a:t>Задача 4. Развитие на территории Парфинского муниципального района технологии наставничества по отношению к семьям, находящимся в социально-опасного положении </a:t>
            </a:r>
          </a:p>
        </p:txBody>
      </p:sp>
      <p:sp>
        <p:nvSpPr>
          <p:cNvPr id="22536" name="Rectangle 83"/>
          <p:cNvSpPr>
            <a:spLocks noChangeArrowheads="1"/>
          </p:cNvSpPr>
          <p:nvPr/>
        </p:nvSpPr>
        <p:spPr bwMode="auto">
          <a:xfrm>
            <a:off x="738188" y="4141788"/>
            <a:ext cx="92884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DejaVu Sans"/>
              </a:rPr>
              <a:t>Задача 3. Создание условий для нормализации ситуации в семьях, находящихся в социально опасном положении, вызванном угрозой лишения родителей родительских прав, угрозой жестокого обращения с ребенком; временным ограничением родителей в родительских правах; лишением родителей родительских прав </a:t>
            </a:r>
          </a:p>
        </p:txBody>
      </p:sp>
      <p:sp>
        <p:nvSpPr>
          <p:cNvPr id="22537" name="Rectangle 84"/>
          <p:cNvSpPr>
            <a:spLocks noChangeArrowheads="1"/>
          </p:cNvSpPr>
          <p:nvPr/>
        </p:nvSpPr>
        <p:spPr bwMode="auto">
          <a:xfrm>
            <a:off x="738188" y="2917825"/>
            <a:ext cx="92884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DejaVu Sans"/>
              </a:rPr>
              <a:t>Задача 2. Внедрение основанных на индивидуальном подходе механизмов помощи детям в ситуациях риска нарушения прав и законных интересов детей, угрозы жестокого обращения с детьми </a:t>
            </a:r>
          </a:p>
          <a:p>
            <a:endParaRPr lang="ru-RU" sz="2000">
              <a:cs typeface="DejaVu Sans"/>
            </a:endParaRPr>
          </a:p>
        </p:txBody>
      </p:sp>
      <p:sp>
        <p:nvSpPr>
          <p:cNvPr id="22538" name="Rectangle 85"/>
          <p:cNvSpPr>
            <a:spLocks noChangeArrowheads="1"/>
          </p:cNvSpPr>
          <p:nvPr/>
        </p:nvSpPr>
        <p:spPr bwMode="auto">
          <a:xfrm>
            <a:off x="738188" y="2052638"/>
            <a:ext cx="9288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DejaVu Sans"/>
              </a:rPr>
              <a:t>Задача 1. Создание проектного комитета, организация методического и нормативно-правового обеспечения реализации проекта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5" name="Прямоугольник 19"/>
          <p:cNvSpPr>
            <a:spLocks noChangeArrowheads="1"/>
          </p:cNvSpPr>
          <p:nvPr/>
        </p:nvSpPr>
        <p:spPr bwMode="auto">
          <a:xfrm>
            <a:off x="306388" y="180975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0</a:t>
            </a:r>
            <a:r>
              <a:rPr lang="ru-RU" sz="5000">
                <a:solidFill>
                  <a:srgbClr val="FF0000"/>
                </a:solidFill>
                <a:cs typeface="DejaVu Sans"/>
              </a:rPr>
              <a:t>9</a:t>
            </a:r>
          </a:p>
        </p:txBody>
      </p:sp>
      <p:pic>
        <p:nvPicPr>
          <p:cNvPr id="2355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558" name="TextBox 8"/>
          <p:cNvSpPr txBox="1">
            <a:spLocks noChangeArrowheads="1"/>
          </p:cNvSpPr>
          <p:nvPr/>
        </p:nvSpPr>
        <p:spPr bwMode="auto">
          <a:xfrm>
            <a:off x="346075" y="1201738"/>
            <a:ext cx="1011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000">
              <a:solidFill>
                <a:srgbClr val="000000"/>
              </a:solidFill>
              <a:cs typeface="DejaVu Sans"/>
            </a:endParaRPr>
          </a:p>
        </p:txBody>
      </p:sp>
      <p:sp>
        <p:nvSpPr>
          <p:cNvPr id="23559" name="Line 186"/>
          <p:cNvSpPr>
            <a:spLocks noChangeShapeType="1"/>
          </p:cNvSpPr>
          <p:nvPr/>
        </p:nvSpPr>
        <p:spPr bwMode="auto">
          <a:xfrm>
            <a:off x="3198813" y="31972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2860" name="Group 332"/>
          <p:cNvGraphicFramePr>
            <a:graphicFrameLocks noGrp="1"/>
          </p:cNvGraphicFramePr>
          <p:nvPr/>
        </p:nvGraphicFramePr>
        <p:xfrm>
          <a:off x="593725" y="1765300"/>
          <a:ext cx="9656763" cy="1500823"/>
        </p:xfrm>
        <a:graphic>
          <a:graphicData uri="http://schemas.openxmlformats.org/drawingml/2006/table">
            <a:tbl>
              <a:tblPr/>
              <a:tblGrid>
                <a:gridCol w="417513"/>
                <a:gridCol w="1541462"/>
                <a:gridCol w="720725"/>
                <a:gridCol w="742950"/>
                <a:gridCol w="630238"/>
                <a:gridCol w="742950"/>
                <a:gridCol w="2339975"/>
                <a:gridCol w="1260475"/>
                <a:gridCol w="1260475"/>
              </a:tblGrid>
              <a:tr h="1444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№№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задачи, 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Период реализации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Характеристика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результата 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(с указанием количественных и качественных показателей)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Исполнители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Отчетные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документы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 материалы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январь-июнь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июль-сентябрь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42" name="Group 90"/>
          <p:cNvGraphicFramePr>
            <a:graphicFrameLocks noGrp="1"/>
          </p:cNvGraphicFramePr>
          <p:nvPr/>
        </p:nvGraphicFramePr>
        <p:xfrm>
          <a:off x="593725" y="3276600"/>
          <a:ext cx="9656763" cy="3743325"/>
        </p:xfrm>
        <a:graphic>
          <a:graphicData uri="http://schemas.openxmlformats.org/drawingml/2006/table">
            <a:tbl>
              <a:tblPr/>
              <a:tblGrid>
                <a:gridCol w="417513"/>
                <a:gridCol w="1541462"/>
                <a:gridCol w="720725"/>
                <a:gridCol w="742950"/>
                <a:gridCol w="630238"/>
                <a:gridCol w="742950"/>
                <a:gridCol w="2339975"/>
                <a:gridCol w="1260475"/>
                <a:gridCol w="1260475"/>
              </a:tblGrid>
              <a:tr h="3743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1.1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Создание и функционирование проектного комитета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январь-июнь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июль-сентябрь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Создание проектного комитета по управлению проектом в составе 9 специалистов, председателем комитета является первый заместитель Главы администрации муниципального района.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Администрация района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Распоряжение администрации муниципального района, Положение регулирует порядок проведения заседаний, взаимодействие членов комитета, порядок сдачи отчетности.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Соглашение о взаимодейсвтии членов проектного комитета.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4"/>
          <p:cNvSpPr txBox="1">
            <a:spLocks noChangeArrowheads="1"/>
          </p:cNvSpPr>
          <p:nvPr/>
        </p:nvSpPr>
        <p:spPr bwMode="auto">
          <a:xfrm>
            <a:off x="2346325" y="495300"/>
            <a:ext cx="210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cs typeface="DejaVu Sans"/>
              </a:rPr>
              <a:t>                              </a:t>
            </a:r>
            <a:endParaRPr lang="ru-RU">
              <a:solidFill>
                <a:srgbClr val="C00000"/>
              </a:solidFill>
              <a:cs typeface="DejaVu San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075" y="995363"/>
            <a:ext cx="10347325" cy="1587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9" name="Прямоугольник 19"/>
          <p:cNvSpPr>
            <a:spLocks noChangeArrowheads="1"/>
          </p:cNvSpPr>
          <p:nvPr/>
        </p:nvSpPr>
        <p:spPr bwMode="auto">
          <a:xfrm>
            <a:off x="306388" y="180975"/>
            <a:ext cx="88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>
                <a:solidFill>
                  <a:srgbClr val="7F7F7F"/>
                </a:solidFill>
                <a:cs typeface="DejaVu Sans"/>
              </a:rPr>
              <a:t>10</a:t>
            </a:r>
            <a:endParaRPr lang="ru-RU" sz="5000">
              <a:solidFill>
                <a:srgbClr val="FF0000"/>
              </a:solidFill>
              <a:cs typeface="DejaVu Sans"/>
            </a:endParaRPr>
          </a:p>
        </p:txBody>
      </p:sp>
      <p:pic>
        <p:nvPicPr>
          <p:cNvPr id="24580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1513" y="138113"/>
            <a:ext cx="723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60638" y="566738"/>
            <a:ext cx="69294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46" dirty="0">
                <a:solidFill>
                  <a:srgbClr val="F34840"/>
                </a:solidFill>
                <a:latin typeface="+mn-lt"/>
                <a:ea typeface="+mn-ea"/>
                <a:cs typeface="Arial" panose="020B0604020202020204" pitchFamily="34" charset="0"/>
                <a:sym typeface="Rasa Medium"/>
              </a:rPr>
              <a:t>АДМИНИСТРАЦИЯ ПАРФИНСКОГО МУНИЦИПАЛЬНОГО РАЙОНА</a:t>
            </a:r>
            <a:endParaRPr lang="ru-RU" sz="16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82" name="TextBox 8"/>
          <p:cNvSpPr txBox="1">
            <a:spLocks noChangeArrowheads="1"/>
          </p:cNvSpPr>
          <p:nvPr/>
        </p:nvSpPr>
        <p:spPr bwMode="auto">
          <a:xfrm>
            <a:off x="233363" y="1117600"/>
            <a:ext cx="1011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cs typeface="DejaVu Sans"/>
              </a:rPr>
              <a:t>План реализации проекта</a:t>
            </a:r>
            <a:endParaRPr lang="ru-RU" sz="2000">
              <a:solidFill>
                <a:srgbClr val="000000"/>
              </a:solidFill>
              <a:cs typeface="DejaVu Sans"/>
            </a:endParaRPr>
          </a:p>
        </p:txBody>
      </p:sp>
      <p:graphicFrame>
        <p:nvGraphicFramePr>
          <p:cNvPr id="23843" name="Group 291"/>
          <p:cNvGraphicFramePr>
            <a:graphicFrameLocks noGrp="1"/>
          </p:cNvGraphicFramePr>
          <p:nvPr/>
        </p:nvGraphicFramePr>
        <p:xfrm>
          <a:off x="450850" y="1477963"/>
          <a:ext cx="9656763" cy="1500823"/>
        </p:xfrm>
        <a:graphic>
          <a:graphicData uri="http://schemas.openxmlformats.org/drawingml/2006/table">
            <a:tbl>
              <a:tblPr/>
              <a:tblGrid>
                <a:gridCol w="417513"/>
                <a:gridCol w="1541462"/>
                <a:gridCol w="720725"/>
                <a:gridCol w="742950"/>
                <a:gridCol w="630238"/>
                <a:gridCol w="742950"/>
                <a:gridCol w="2339975"/>
                <a:gridCol w="1260475"/>
                <a:gridCol w="1260475"/>
              </a:tblGrid>
              <a:tr h="273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№№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задачи, 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 реализации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результата 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указанием количественных и качественных показателей)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Отчетные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материалы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январь-июнь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894" name="Group 342"/>
          <p:cNvGraphicFramePr>
            <a:graphicFrameLocks noGrp="1"/>
          </p:cNvGraphicFramePr>
          <p:nvPr/>
        </p:nvGraphicFramePr>
        <p:xfrm>
          <a:off x="450850" y="3060700"/>
          <a:ext cx="9656763" cy="1920240"/>
        </p:xfrm>
        <a:graphic>
          <a:graphicData uri="http://schemas.openxmlformats.org/drawingml/2006/table">
            <a:tbl>
              <a:tblPr/>
              <a:tblGrid>
                <a:gridCol w="417513"/>
                <a:gridCol w="1541462"/>
                <a:gridCol w="720725"/>
                <a:gridCol w="742950"/>
                <a:gridCol w="630238"/>
                <a:gridCol w="742950"/>
                <a:gridCol w="2339975"/>
                <a:gridCol w="1260475"/>
                <a:gridCol w="1260475"/>
              </a:tblGrid>
              <a:tr h="144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1.2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Мониторинг реализации комплекса мероприятий проекта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декабрь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июнь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Проведение мониторинга реализации комплекса мероприятий проекта.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Анализ соответствия фактически достигнутых и обязательных критериев и показателей результативности и эффективности проекта будет анализироваться на плановых заседаниях 1 раз в квартал.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Администрация района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Аналитическая справка по результатам мониторинга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48" name="Group 396"/>
          <p:cNvGraphicFramePr>
            <a:graphicFrameLocks noGrp="1"/>
          </p:cNvGraphicFramePr>
          <p:nvPr/>
        </p:nvGraphicFramePr>
        <p:xfrm>
          <a:off x="450850" y="5076825"/>
          <a:ext cx="9656763" cy="1920240"/>
        </p:xfrm>
        <a:graphic>
          <a:graphicData uri="http://schemas.openxmlformats.org/drawingml/2006/table">
            <a:tbl>
              <a:tblPr/>
              <a:tblGrid>
                <a:gridCol w="417513"/>
                <a:gridCol w="1541462"/>
                <a:gridCol w="720725"/>
                <a:gridCol w="742950"/>
                <a:gridCol w="630238"/>
                <a:gridCol w="742950"/>
                <a:gridCol w="2339975"/>
                <a:gridCol w="1260475"/>
                <a:gridCol w="126047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1.3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Разработка, утверждение и выполнение программы информационного сопровождения проекта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апрель-сентябрь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октябрь-декабрь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январь-июнь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июль-сентябрь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Обеспеченность информирования общественности о ходе реализации проекта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Рука об руку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на территории Парфинского муниципального района.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Администрация района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Копия программы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информационного сопровождения проекта, копии публикаций о ходе и результатах проекта,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11938</TotalTime>
  <Words>2608</Words>
  <Application>Microsoft Office PowerPoint</Application>
  <PresentationFormat>Произвольный</PresentationFormat>
  <Paragraphs>469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Танечка</dc:creator>
  <cp:lastModifiedBy>Наталья</cp:lastModifiedBy>
  <cp:revision>1159</cp:revision>
  <dcterms:created xsi:type="dcterms:W3CDTF">2017-03-10T15:25:40Z</dcterms:created>
  <dcterms:modified xsi:type="dcterms:W3CDTF">2020-07-23T18:44:32Z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reated">
    <vt:filetime>2017-03-03T00:00:00Z</vt:filetime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astSaved">
    <vt:filetime>2017-03-10T00:00:00Z</vt:filetime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17</vt:i4>
  </property>
  <property fmtid="{D5CDD505-2E9C-101B-9397-08002B2CF9AE}" pid="10" name="PresentationFormat">
    <vt:lpwstr>Произвольный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22</vt:i4>
  </property>
</Properties>
</file>