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299" r:id="rId3"/>
    <p:sldId id="360" r:id="rId4"/>
    <p:sldId id="352" r:id="rId5"/>
    <p:sldId id="354" r:id="rId6"/>
    <p:sldId id="357" r:id="rId7"/>
    <p:sldId id="358" r:id="rId8"/>
    <p:sldId id="300" r:id="rId9"/>
    <p:sldId id="344" r:id="rId10"/>
    <p:sldId id="348" r:id="rId11"/>
    <p:sldId id="359" r:id="rId12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4" autoAdjust="0"/>
    <p:restoredTop sz="93441" autoAdjust="0"/>
  </p:normalViewPr>
  <p:slideViewPr>
    <p:cSldViewPr>
      <p:cViewPr>
        <p:scale>
          <a:sx n="81" d="100"/>
          <a:sy n="81" d="100"/>
        </p:scale>
        <p:origin x="-870" y="-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04942"/>
              </a:solidFill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14.8</c:v>
                </c:pt>
                <c:pt idx="1">
                  <c:v>14.1</c:v>
                </c:pt>
                <c:pt idx="2" formatCode="0.0">
                  <c:v>13.8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>
              <a:solidFill>
                <a:srgbClr val="F04942"/>
              </a:solidFill>
            </a:ln>
          </c:spPr>
        </c:dropLines>
        <c:marker val="1"/>
        <c:smooth val="0"/>
        <c:axId val="165335808"/>
        <c:axId val="165336960"/>
      </c:lineChart>
      <c:catAx>
        <c:axId val="16533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336960"/>
        <c:crossesAt val="0"/>
        <c:auto val="1"/>
        <c:lblAlgn val="ctr"/>
        <c:lblOffset val="100"/>
        <c:noMultiLvlLbl val="0"/>
      </c:catAx>
      <c:valAx>
        <c:axId val="1653369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5335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079323417906098E-2"/>
          <c:y val="5.7162287293482314E-2"/>
          <c:w val="0.93584135316418782"/>
          <c:h val="0.885675425413035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9A5A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6.8193230399802518E-2"/>
                  <c:y val="5.19657157213485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8552992814850567"/>
                  <c:y val="-2.0786286288539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55600774432687383"/>
                  <c:y val="-1.03931431442695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57514227231753801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79323417906095073"/>
                  <c:y val="1.03931431442695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46077550673619866"/>
                  <c:y val="1.55897147164042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8141470180305129E-2"/>
                  <c:y val="-4.260848472485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среднее специальное</c:v>
                </c:pt>
                <c:pt idx="1">
                  <c:v>среднее </c:v>
                </c:pt>
                <c:pt idx="2">
                  <c:v>нач. профес.</c:v>
                </c:pt>
                <c:pt idx="3">
                  <c:v>высшее</c:v>
                </c:pt>
                <c:pt idx="4">
                  <c:v>начальное  и не имеют начальное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6500</c:v>
                </c:pt>
                <c:pt idx="1">
                  <c:v>3640</c:v>
                </c:pt>
                <c:pt idx="2">
                  <c:v>2175</c:v>
                </c:pt>
                <c:pt idx="3">
                  <c:v>2010</c:v>
                </c:pt>
                <c:pt idx="4">
                  <c:v>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453248"/>
        <c:axId val="168439168"/>
      </c:barChart>
      <c:valAx>
        <c:axId val="168439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453248"/>
        <c:crosses val="autoZero"/>
        <c:crossBetween val="between"/>
      </c:valAx>
      <c:catAx>
        <c:axId val="168453248"/>
        <c:scaling>
          <c:orientation val="minMax"/>
        </c:scaling>
        <c:delete val="1"/>
        <c:axPos val="l"/>
        <c:majorTickMark val="out"/>
        <c:minorTickMark val="none"/>
        <c:tickLblPos val="nextTo"/>
        <c:crossAx val="1684391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627989155766314E-4"/>
          <c:y val="1.0735373054213635E-2"/>
          <c:w val="0.98324032189294219"/>
          <c:h val="0.989264626945786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9A5A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1"/>
              <c:layout>
                <c:manualLayout>
                  <c:x val="0.50606709006704398"/>
                  <c:y val="5.86413853034530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58930180882807093"/>
                  <c:y val="3.51848311820718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6192663075820406"/>
                  <c:y val="3.51843694388804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75910063510056591"/>
                  <c:y val="1.7591953847844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7857357451040945"/>
                  <c:y val="3.51848311820718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работающий</c:v>
                </c:pt>
                <c:pt idx="1">
                  <c:v>неработающие</c:v>
                </c:pt>
                <c:pt idx="2">
                  <c:v>домохозяйка</c:v>
                </c:pt>
                <c:pt idx="3">
                  <c:v>в отпуске по уходу за ребенком</c:v>
                </c:pt>
                <c:pt idx="4">
                  <c:v>пенсионер</c:v>
                </c:pt>
                <c:pt idx="5">
                  <c:v>студент, аспирант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7870</c:v>
                </c:pt>
                <c:pt idx="1">
                  <c:v>2755</c:v>
                </c:pt>
                <c:pt idx="2">
                  <c:v>1930</c:v>
                </c:pt>
                <c:pt idx="3">
                  <c:v>1595</c:v>
                </c:pt>
                <c:pt idx="4">
                  <c:v>270</c:v>
                </c:pt>
                <c:pt idx="5">
                  <c:v>80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8483072"/>
        <c:axId val="168476032"/>
      </c:barChart>
      <c:valAx>
        <c:axId val="168476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483072"/>
        <c:crosses val="autoZero"/>
        <c:crossBetween val="between"/>
      </c:valAx>
      <c:catAx>
        <c:axId val="168483072"/>
        <c:scaling>
          <c:orientation val="minMax"/>
        </c:scaling>
        <c:delete val="1"/>
        <c:axPos val="l"/>
        <c:majorTickMark val="out"/>
        <c:minorTickMark val="none"/>
        <c:tickLblPos val="nextTo"/>
        <c:crossAx val="1684760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927780401666415E-4"/>
          <c:y val="0.16632502876715999"/>
          <c:w val="0.89739163535623401"/>
          <c:h val="0.653558296984131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04942"/>
              </a:solidFill>
            </c:spPr>
          </c:dPt>
          <c:dPt>
            <c:idx val="1"/>
            <c:bubble3D val="0"/>
            <c:spPr>
              <a:solidFill>
                <a:srgbClr val="F9A5A1"/>
              </a:solidFill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-6.398946640978388E-4"/>
                  <c:y val="-0.21296918830704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4054044856759927E-2"/>
                  <c:y val="-2.7275530386781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уровень заработной платы</c:v>
                </c:pt>
                <c:pt idx="1">
                  <c:v>отсутствие работы</c:v>
                </c:pt>
                <c:pt idx="2">
                  <c:v>состояние здоровья членов семьи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3673</c:v>
                </c:pt>
                <c:pt idx="1">
                  <c:v>1541</c:v>
                </c:pt>
                <c:pt idx="2">
                  <c:v>174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219661492302234E-2"/>
          <c:y val="2.7066570833804149E-2"/>
          <c:w val="0.95819065299082784"/>
          <c:h val="0.903707937938798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9A5A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Лист1!$A$2:$A$7</c:f>
              <c:strCache>
                <c:ptCount val="6"/>
                <c:pt idx="0">
                  <c:v>работу не искали</c:v>
                </c:pt>
                <c:pt idx="1">
                  <c:v>обращались в службу занятостии</c:v>
                </c:pt>
                <c:pt idx="2">
                  <c:v>за помощью к друзьям</c:v>
                </c:pt>
                <c:pt idx="3">
                  <c:v>обращались на предприятия</c:v>
                </c:pt>
                <c:pt idx="4">
                  <c:v>давали информацию о себе</c:v>
                </c:pt>
                <c:pt idx="5">
                  <c:v>пытались организовать собств.дело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1263</c:v>
                </c:pt>
                <c:pt idx="1">
                  <c:v>432</c:v>
                </c:pt>
                <c:pt idx="2">
                  <c:v>417</c:v>
                </c:pt>
                <c:pt idx="3">
                  <c:v>330</c:v>
                </c:pt>
                <c:pt idx="4">
                  <c:v>285</c:v>
                </c:pt>
                <c:pt idx="5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8600704"/>
        <c:axId val="168602240"/>
      </c:barChart>
      <c:catAx>
        <c:axId val="168600704"/>
        <c:scaling>
          <c:orientation val="minMax"/>
        </c:scaling>
        <c:delete val="1"/>
        <c:axPos val="l"/>
        <c:majorTickMark val="out"/>
        <c:minorTickMark val="none"/>
        <c:tickLblPos val="nextTo"/>
        <c:crossAx val="168602240"/>
        <c:crosses val="autoZero"/>
        <c:auto val="1"/>
        <c:lblAlgn val="ctr"/>
        <c:lblOffset val="100"/>
        <c:noMultiLvlLbl val="0"/>
      </c:catAx>
      <c:valAx>
        <c:axId val="168602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600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167884994548368E-2"/>
          <c:y val="6.2093428608447153E-2"/>
          <c:w val="0.92343657429913228"/>
          <c:h val="0.886162047551180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9A5A1"/>
            </a:solidFill>
          </c:spPr>
          <c:invertIfNegative val="0"/>
          <c:dLbls>
            <c:dLbl>
              <c:idx val="0"/>
              <c:layout>
                <c:manualLayout>
                  <c:x val="-0.1822833386632555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1263</a:t>
                    </a:r>
                    <a:endParaRPr lang="en-US" dirty="0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624240486088902"/>
                  <c:y val="-3.62211666882608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4218100415733932"/>
                  <c:y val="-3.62211666882608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47009913655260632"/>
                  <c:y val="-1.55233571521117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54045410937000316"/>
                  <c:y val="-1.55245794636985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 искали</c:v>
                </c:pt>
                <c:pt idx="1">
                  <c:v>более года</c:v>
                </c:pt>
                <c:pt idx="2">
                  <c:v>до 6 месяцев</c:v>
                </c:pt>
                <c:pt idx="3">
                  <c:v>до года</c:v>
                </c:pt>
                <c:pt idx="4">
                  <c:v>менее месяца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1263</c:v>
                </c:pt>
                <c:pt idx="1">
                  <c:v>630</c:v>
                </c:pt>
                <c:pt idx="2">
                  <c:v>471</c:v>
                </c:pt>
                <c:pt idx="3">
                  <c:v>261</c:v>
                </c:pt>
                <c:pt idx="4">
                  <c:v>130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712832"/>
        <c:axId val="168834560"/>
      </c:barChart>
      <c:catAx>
        <c:axId val="168712832"/>
        <c:scaling>
          <c:orientation val="minMax"/>
        </c:scaling>
        <c:delete val="1"/>
        <c:axPos val="l"/>
        <c:majorTickMark val="out"/>
        <c:minorTickMark val="none"/>
        <c:tickLblPos val="nextTo"/>
        <c:crossAx val="168834560"/>
        <c:crosses val="autoZero"/>
        <c:auto val="1"/>
        <c:lblAlgn val="ctr"/>
        <c:lblOffset val="100"/>
        <c:noMultiLvlLbl val="0"/>
      </c:catAx>
      <c:valAx>
        <c:axId val="168834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71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27296870876638E-2"/>
          <c:y val="0.12319183133213578"/>
          <c:w val="0.68046613273693446"/>
          <c:h val="0.6516436745305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9A5A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Лист1!$A$2:$A$4</c:f>
              <c:strCache>
                <c:ptCount val="3"/>
                <c:pt idx="0">
                  <c:v>трудоустроюсь</c:v>
                </c:pt>
                <c:pt idx="1">
                  <c:v>трудоустройство не входит в планы</c:v>
                </c:pt>
                <c:pt idx="2">
                  <c:v>не буду торопиться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1788</c:v>
                </c:pt>
                <c:pt idx="1">
                  <c:v>700</c:v>
                </c:pt>
                <c:pt idx="2">
                  <c:v>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984960"/>
        <c:axId val="170983424"/>
      </c:barChart>
      <c:valAx>
        <c:axId val="170983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984960"/>
        <c:crosses val="autoZero"/>
        <c:crossBetween val="between"/>
      </c:valAx>
      <c:catAx>
        <c:axId val="170984960"/>
        <c:scaling>
          <c:orientation val="minMax"/>
        </c:scaling>
        <c:delete val="1"/>
        <c:axPos val="l"/>
        <c:majorTickMark val="out"/>
        <c:minorTickMark val="none"/>
        <c:tickLblPos val="nextTo"/>
        <c:crossAx val="1709834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30875267135403E-2"/>
          <c:y val="5.3154533013452958E-2"/>
          <c:w val="0.79109080141222887"/>
          <c:h val="0.311757077251515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04942"/>
              </a:solidFill>
            </c:spPr>
          </c:dPt>
          <c:dPt>
            <c:idx val="1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rgbClr val="F9A5A1"/>
              </a:solidFill>
            </c:spPr>
          </c:dPt>
          <c:dLbls>
            <c:dLbl>
              <c:idx val="1"/>
              <c:layout>
                <c:manualLayout>
                  <c:x val="3.4081333626736939E-3"/>
                  <c:y val="-7.0992301629367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0673200264063245E-2"/>
                  <c:y val="-6.131153322536275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трудоустройство </c:v>
                </c:pt>
                <c:pt idx="1">
                  <c:v>переобучение </c:v>
                </c:pt>
                <c:pt idx="2">
                  <c:v>собственное дело</c:v>
                </c:pt>
                <c:pt idx="3">
                  <c:v>получение дополнительных мер гос. поддержки</c:v>
                </c:pt>
                <c:pt idx="4">
                  <c:v>повышение зарплаты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1582</c:v>
                </c:pt>
                <c:pt idx="1">
                  <c:v>261</c:v>
                </c:pt>
                <c:pt idx="2">
                  <c:v>158</c:v>
                </c:pt>
                <c:pt idx="3">
                  <c:v>2887</c:v>
                </c:pt>
                <c:pt idx="4">
                  <c:v>227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2.3662280780786188E-3"/>
          <c:y val="0.42774691168242607"/>
          <c:w val="0.9725122616640437"/>
          <c:h val="0.54321078310556004"/>
        </c:manualLayout>
      </c:layout>
      <c:overlay val="0"/>
      <c:txPr>
        <a:bodyPr/>
        <a:lstStyle/>
        <a:p>
          <a:pPr>
            <a:defRPr sz="11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07196896842469E-2"/>
          <c:y val="0"/>
          <c:w val="0.94190416682694655"/>
          <c:h val="0.971862212593360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9A5A1"/>
            </a:solidFill>
          </c:spPr>
          <c:invertIfNegative val="0"/>
          <c:dLbls>
            <c:dLbl>
              <c:idx val="0"/>
              <c:layout>
                <c:manualLayout>
                  <c:x val="1.7031602345042257E-3"/>
                  <c:y val="-4.27772665959139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451687409485174"/>
                  <c:y val="-2.0118964077748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59054975833256229"/>
                  <c:y val="-2.1576609146500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59054975833256229"/>
                  <c:y val="-1.3021377758662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71505262205791076"/>
                  <c:y val="-1.584212514353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72825622050633199"/>
                  <c:y val="-2.1576387215156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77292804870568343"/>
                  <c:y val="-2.2939362657015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77550035920025695"/>
                  <c:y val="-3.4408679468554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79308235406644845"/>
                  <c:y val="-4.0143607334209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79527165624067564"/>
                  <c:y val="-3.4408679468554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79506663658602772"/>
                  <c:y val="-2.5954648773673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81862310380211656"/>
                  <c:y val="-1.3570879766918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81862310380211656"/>
                  <c:y val="-2.7710347637696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82918598256085352"/>
                  <c:y val="2.5812834644725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85295225183732748"/>
                  <c:y val="-2.18196925343485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пособие на ребенка</c:v>
                </c:pt>
                <c:pt idx="1">
                  <c:v>льготное питание в школе </c:v>
                </c:pt>
                <c:pt idx="2">
                  <c:v>пособиепо уходу за ребенком</c:v>
                </c:pt>
                <c:pt idx="3">
                  <c:v>компенсация оплаты за д/с</c:v>
                </c:pt>
                <c:pt idx="4">
                  <c:v>льготы по оплате ЖКХ</c:v>
                </c:pt>
                <c:pt idx="5">
                  <c:v>натуральная помощь</c:v>
                </c:pt>
                <c:pt idx="6">
                  <c:v>льгота по налогам</c:v>
                </c:pt>
                <c:pt idx="7">
                  <c:v>адресная соц помощь</c:v>
                </c:pt>
                <c:pt idx="8">
                  <c:v>субсидия по оплате жилья</c:v>
                </c:pt>
                <c:pt idx="9">
                  <c:v>бесплатный проезд</c:v>
                </c:pt>
                <c:pt idx="10">
                  <c:v>бесплатная путевка в лагерь</c:v>
                </c:pt>
                <c:pt idx="11">
                  <c:v>бесплатные лекарства</c:v>
                </c:pt>
                <c:pt idx="12">
                  <c:v>пособия при рождении детей</c:v>
                </c:pt>
                <c:pt idx="13">
                  <c:v>Региональный и семейный капитал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9110</c:v>
                </c:pt>
                <c:pt idx="1">
                  <c:v>4170</c:v>
                </c:pt>
                <c:pt idx="2">
                  <c:v>2780</c:v>
                </c:pt>
                <c:pt idx="3">
                  <c:v>2689</c:v>
                </c:pt>
                <c:pt idx="4">
                  <c:v>1373</c:v>
                </c:pt>
                <c:pt idx="5">
                  <c:v>1227</c:v>
                </c:pt>
                <c:pt idx="6">
                  <c:v>945</c:v>
                </c:pt>
                <c:pt idx="7">
                  <c:v>835</c:v>
                </c:pt>
                <c:pt idx="8">
                  <c:v>659</c:v>
                </c:pt>
                <c:pt idx="9">
                  <c:v>645</c:v>
                </c:pt>
                <c:pt idx="10">
                  <c:v>634</c:v>
                </c:pt>
                <c:pt idx="11">
                  <c:v>380</c:v>
                </c:pt>
                <c:pt idx="12">
                  <c:v>367</c:v>
                </c:pt>
                <c:pt idx="13">
                  <c:v>260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1549824"/>
        <c:axId val="171573248"/>
      </c:barChart>
      <c:catAx>
        <c:axId val="171549824"/>
        <c:scaling>
          <c:orientation val="minMax"/>
        </c:scaling>
        <c:delete val="1"/>
        <c:axPos val="l"/>
        <c:majorTickMark val="out"/>
        <c:minorTickMark val="none"/>
        <c:tickLblPos val="nextTo"/>
        <c:crossAx val="171573248"/>
        <c:crosses val="autoZero"/>
        <c:auto val="1"/>
        <c:lblAlgn val="ctr"/>
        <c:lblOffset val="100"/>
        <c:noMultiLvlLbl val="0"/>
      </c:catAx>
      <c:valAx>
        <c:axId val="171573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154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0.84988</cdr:y>
    </cdr:from>
    <cdr:to>
      <cdr:x>0.3975</cdr:x>
      <cdr:y>0.98922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010829"/>
          <a:ext cx="1240859" cy="329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работающий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0.00187</cdr:x>
      <cdr:y>0.21526</cdr:y>
    </cdr:from>
    <cdr:to>
      <cdr:x>0.39936</cdr:x>
      <cdr:y>0.3546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15" y="466182"/>
          <a:ext cx="1516268" cy="301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пенсионер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0.36638</cdr:y>
    </cdr:from>
    <cdr:to>
      <cdr:x>0.59139</cdr:x>
      <cdr:y>0.50572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-603250" y="793467"/>
          <a:ext cx="2255866" cy="301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в декретном отпуске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0.51705</cdr:y>
    </cdr:from>
    <cdr:to>
      <cdr:x>0.3975</cdr:x>
      <cdr:y>0.65639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-603250" y="1119772"/>
          <a:ext cx="1516268" cy="301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домохозяйка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0.69024</cdr:y>
    </cdr:from>
    <cdr:to>
      <cdr:x>0.3975</cdr:x>
      <cdr:y>0.82958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-603250" y="1494864"/>
          <a:ext cx="1516269" cy="301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безработный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0.00666</cdr:x>
      <cdr:y>0.03965</cdr:y>
    </cdr:from>
    <cdr:to>
      <cdr:x>0.40416</cdr:x>
      <cdr:y>0.17899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5398" y="85864"/>
          <a:ext cx="1516268" cy="301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студент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0.757</cdr:x>
      <cdr:y>0.78562</cdr:y>
    </cdr:from>
    <cdr:to>
      <cdr:x>0.99406</cdr:x>
      <cdr:y>0.99424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8187" y="2023211"/>
          <a:ext cx="1070436" cy="537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1263  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4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6%</a:t>
          </a:r>
          <a:endParaRPr lang="ru-RU" sz="14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0.7705</cdr:x>
      <cdr:y>0.46719</cdr:y>
    </cdr:from>
    <cdr:to>
      <cdr:x>1</cdr:x>
      <cdr:y>0.59072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79146" y="1203174"/>
          <a:ext cx="1036316" cy="318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417    15%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0.77725</cdr:x>
      <cdr:y>0.33578</cdr:y>
    </cdr:from>
    <cdr:to>
      <cdr:x>1</cdr:x>
      <cdr:y>0.4593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509626" y="864731"/>
          <a:ext cx="1005834" cy="318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330   12%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0.76375</cdr:x>
      <cdr:y>0.18992</cdr:y>
    </cdr:from>
    <cdr:to>
      <cdr:x>1</cdr:x>
      <cdr:y>0.31344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448666" y="489098"/>
          <a:ext cx="1066796" cy="318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285    10%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0.77275</cdr:x>
      <cdr:y>0.60188</cdr:y>
    </cdr:from>
    <cdr:to>
      <cdr:x>1</cdr:x>
      <cdr:y>0.72541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489306" y="1550043"/>
          <a:ext cx="1026156" cy="318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432  16%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0.7705</cdr:x>
      <cdr:y>0.04113</cdr:y>
    </cdr:from>
    <cdr:to>
      <cdr:x>0.97926</cdr:x>
      <cdr:y>0.16172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79146" y="105924"/>
          <a:ext cx="942659" cy="310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28      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1%</a:t>
          </a:r>
          <a:endParaRPr lang="ru-RU" sz="14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0.43699</cdr:x>
      <cdr:y>0.84826</cdr:y>
    </cdr:from>
    <cdr:to>
      <cdr:x>0.68468</cdr:x>
      <cdr:y>0.90149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3204" y="2207336"/>
          <a:ext cx="914400" cy="138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0.0303</cdr:x>
      <cdr:y>0.80127</cdr:y>
    </cdr:from>
    <cdr:to>
      <cdr:x>0.27799</cdr:x>
      <cdr:y>0.89246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0324" y="1966620"/>
          <a:ext cx="983649" cy="223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не искали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0.01792</cdr:x>
      <cdr:y>0.62187</cdr:y>
    </cdr:from>
    <cdr:to>
      <cdr:x>0.26418</cdr:x>
      <cdr:y>0.74617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5413" y="1526302"/>
          <a:ext cx="898667" cy="305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более года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0.03834</cdr:x>
      <cdr:y>0.45695</cdr:y>
    </cdr:from>
    <cdr:to>
      <cdr:x>0.28603</cdr:x>
      <cdr:y>0.80835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1534" y="118907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0.0303</cdr:x>
      <cdr:y>0.44659</cdr:y>
    </cdr:from>
    <cdr:to>
      <cdr:x>0.278</cdr:x>
      <cdr:y>0.79799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0324" y="1096092"/>
          <a:ext cx="983688" cy="862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rial" pitchFamily="34" charset="0"/>
              <a:cs typeface="Arial" pitchFamily="34" charset="0"/>
            </a:rPr>
            <a:t>д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о 6 месяцев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0.0303</cdr:x>
      <cdr:y>0.27443</cdr:y>
    </cdr:from>
    <cdr:to>
      <cdr:x>0.278</cdr:x>
      <cdr:y>0.37807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20324" y="673554"/>
          <a:ext cx="983689" cy="254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до года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0.02632</cdr:x>
      <cdr:y>0.07563</cdr:y>
    </cdr:from>
    <cdr:to>
      <cdr:x>0.22766</cdr:x>
      <cdr:y>0.16849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4540" y="185631"/>
          <a:ext cx="799580" cy="227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до месяца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0.0252</cdr:x>
      <cdr:y>0.90651</cdr:y>
    </cdr:from>
    <cdr:to>
      <cdr:x>0.43853</cdr:x>
      <cdr:y>0.99035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187" y="4154550"/>
          <a:ext cx="1987826" cy="384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пособие на ребенка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0.56392</cdr:y>
    </cdr:from>
    <cdr:to>
      <cdr:x>0.43853</cdr:x>
      <cdr:y>0.60391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1187" y="2540948"/>
          <a:ext cx="1987826" cy="1802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натуральная помощь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0.01848</cdr:x>
      <cdr:y>0.63367</cdr:y>
    </cdr:from>
    <cdr:to>
      <cdr:x>0.43181</cdr:x>
      <cdr:y>0.68175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8855" y="2855247"/>
          <a:ext cx="1987826" cy="216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льготы по ЖКХ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0.41892</cdr:y>
    </cdr:from>
    <cdr:to>
      <cdr:x>0.59494</cdr:x>
      <cdr:y>0.46482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21187" y="1887597"/>
          <a:ext cx="2740047" cy="206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адресная социальная помощь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0.21437</cdr:y>
    </cdr:from>
    <cdr:to>
      <cdr:x>0.5905</cdr:x>
      <cdr:y>0.25723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21187" y="965949"/>
          <a:ext cx="2718695" cy="19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бесплатная путевка в лагерь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0.02749</cdr:x>
      <cdr:y>0.01416</cdr:y>
    </cdr:from>
    <cdr:to>
      <cdr:x>0.57946</cdr:x>
      <cdr:y>0.05565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32204" y="63794"/>
          <a:ext cx="2654587" cy="186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региональный и семейный капитал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0.77569</cdr:y>
    </cdr:from>
    <cdr:to>
      <cdr:x>0.50605</cdr:x>
      <cdr:y>0.8101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21187" y="3495161"/>
          <a:ext cx="2312550" cy="155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пособие по уходу за ребенком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0.84159</cdr:y>
    </cdr:from>
    <cdr:to>
      <cdr:x>0.43853</cdr:x>
      <cdr:y>0.88942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21187" y="3792102"/>
          <a:ext cx="1987826" cy="215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льготное питание в школе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0.49327</cdr:y>
    </cdr:from>
    <cdr:to>
      <cdr:x>0.43853</cdr:x>
      <cdr:y>0.53669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121187" y="2222615"/>
          <a:ext cx="1987826" cy="195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льготы по налогам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0.35836</cdr:y>
    </cdr:from>
    <cdr:to>
      <cdr:x>0.52887</cdr:x>
      <cdr:y>0.4037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21187" y="1614729"/>
          <a:ext cx="2422297" cy="204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субсидия по оплате жилья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0.28208</cdr:y>
    </cdr:from>
    <cdr:to>
      <cdr:x>0.52887</cdr:x>
      <cdr:y>0.32742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121187" y="1271013"/>
          <a:ext cx="2422297" cy="204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бесплатный проезд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0.07484</cdr:y>
    </cdr:from>
    <cdr:to>
      <cdr:x>0.5905</cdr:x>
      <cdr:y>0.11769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121187" y="337216"/>
          <a:ext cx="2718695" cy="19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пособие при рождении детей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0.14968</cdr:y>
    </cdr:from>
    <cdr:to>
      <cdr:x>0.5905</cdr:x>
      <cdr:y>0.19254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21187" y="674456"/>
          <a:ext cx="2718695" cy="19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бесплатные лекарства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0.0252</cdr:x>
      <cdr:y>0.70628</cdr:y>
    </cdr:from>
    <cdr:to>
      <cdr:x>0.50605</cdr:x>
      <cdr:y>0.74069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121187" y="3182404"/>
          <a:ext cx="2312550" cy="155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компенсация оплаты за д/сад</a:t>
          </a:r>
          <a:endParaRPr lang="ru-RU" sz="11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45CA2-2DD8-49C8-809C-97608183053C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4017F-34C5-4C55-9D30-FBD3D9817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59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402DE31-6831-4E40-98D0-A024EC3B8AB6}" type="datetimeFigureOut">
              <a:rPr lang="ru-RU"/>
              <a:pPr>
                <a:defRPr/>
              </a:pPr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16BE13-186A-45C3-99E2-9748CE7429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823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вительство 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78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вительство НО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83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5800" y="1285494"/>
            <a:ext cx="8458200" cy="0"/>
          </a:xfrm>
          <a:custGeom>
            <a:avLst/>
            <a:gdLst/>
            <a:ahLst/>
            <a:cxnLst/>
            <a:rect l="l" t="t" r="r" b="b"/>
            <a:pathLst>
              <a:path w="8458200">
                <a:moveTo>
                  <a:pt x="0" y="0"/>
                </a:moveTo>
                <a:lnTo>
                  <a:pt x="8458200" y="0"/>
                </a:lnTo>
              </a:path>
            </a:pathLst>
          </a:custGeom>
          <a:ln w="28575">
            <a:solidFill>
              <a:srgbClr val="F347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2276" y="1607565"/>
            <a:ext cx="7559446" cy="72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2840" y="3325622"/>
            <a:ext cx="7678318" cy="1579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1400" spc="4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sz="1400" spc="4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5"/>
          <p:cNvSpPr/>
          <p:nvPr/>
        </p:nvSpPr>
        <p:spPr>
          <a:xfrm>
            <a:off x="0" y="2667003"/>
            <a:ext cx="9144000" cy="4190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5800" y="1554367"/>
            <a:ext cx="8111459" cy="222250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О реализации приоритетного регионального проекта «Формула успеха моей семьи»,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направленного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достижение до 2024 года</a:t>
            </a:r>
          </a:p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национальных целей социально-экономического развития  по повышению реальных  доходов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граждан Новгородской области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Министр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труда и социальной защиты населения Новгородской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области Тимофеева Анна Владиславовна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06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1400" spc="4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sz="1400" spc="4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Заголовок 6"/>
          <p:cNvSpPr txBox="1">
            <a:spLocks noGrp="1"/>
          </p:cNvSpPr>
          <p:nvPr>
            <p:ph type="ctrTitle"/>
          </p:nvPr>
        </p:nvSpPr>
        <p:spPr bwMode="auto">
          <a:xfrm>
            <a:off x="662520" y="1295400"/>
            <a:ext cx="7566026" cy="369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1800" dirty="0">
                <a:solidFill>
                  <a:srgbClr val="C00000"/>
                </a:solidFill>
                <a:latin typeface="Arial" panose="020B0604020202020204" pitchFamily="34" charset="0"/>
              </a:rPr>
              <a:t>ЗАДАЧИ НА </a:t>
            </a:r>
            <a:r>
              <a:rPr lang="ru-RU" altLang="ru-RU" sz="1800" dirty="0" smtClean="0">
                <a:solidFill>
                  <a:srgbClr val="C00000"/>
                </a:solidFill>
                <a:latin typeface="Arial" panose="020B0604020202020204" pitchFamily="34" charset="0"/>
              </a:rPr>
              <a:t>3 </a:t>
            </a:r>
            <a:r>
              <a:rPr lang="ru-RU" altLang="ru-RU" sz="1800" dirty="0">
                <a:solidFill>
                  <a:srgbClr val="C00000"/>
                </a:solidFill>
                <a:latin typeface="Arial" panose="020B0604020202020204" pitchFamily="34" charset="0"/>
              </a:rPr>
              <a:t>ЭТАП ПРОЕКТА: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348052"/>
            <a:ext cx="121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4800" dirty="0" smtClean="0">
                <a:solidFill>
                  <a:srgbClr val="F3484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altLang="ru-RU" sz="4800" dirty="0">
              <a:solidFill>
                <a:srgbClr val="F3484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775700"/>
              </p:ext>
            </p:extLst>
          </p:nvPr>
        </p:nvGraphicFramePr>
        <p:xfrm>
          <a:off x="1457389" y="1676401"/>
          <a:ext cx="7381811" cy="50680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81811"/>
              </a:tblGrid>
              <a:tr h="6088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Подготовка предложений по развитию мер  социальной поддержки семей, направленных на сокращение бедности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4E0E0"/>
                    </a:solidFill>
                  </a:tcPr>
                </a:tc>
              </a:tr>
              <a:tr h="461472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оценки влияния социальных программ, направленных на повышение уровня жизни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608842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Подготовка предложений по расширению практики оказания государственной социальной помощи на основании социальных контрактов и повышению ее результативности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5552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Проработка инструментов социальной адаптации нуждающихся граждан (обучение, социально-психологическая работа с детьми и подростками из малоимущих семей и иное)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535552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Подготовка предложений по дополнительным источникам финансирования адресной социальной помощи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237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Региональная составляющая: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537651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проекта «Новые траектории профессионального развития семей. находящихся в трудной жизненной ситуации»  (ГОКУ «Новгородский областной центр занятости населения»)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проекта «Найдите свой ключ к успеху» (направлен на  предотвращение социального иждивенчества)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(Комплексные центры социального обслуживания населения) </a:t>
                      </a:r>
                    </a:p>
                  </a:txBody>
                  <a:tcPr marL="68580" marR="68580" marT="0" marB="0">
                    <a:solidFill>
                      <a:srgbClr val="F4E0E0"/>
                    </a:solidFill>
                  </a:tcPr>
                </a:tc>
              </a:tr>
              <a:tr h="859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Готовится техническое задание по разработке автоматизированной системы «Траектория» на базе действующего программного комплекса «Катарсис. Соцзащита»  для автоматизации работы с индивидуальными программами  по выводу семей из бедности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87" y="1752600"/>
            <a:ext cx="677411" cy="58327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86" y="2226598"/>
            <a:ext cx="677411" cy="5832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1" y="2705593"/>
            <a:ext cx="677411" cy="58327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1" y="3318517"/>
            <a:ext cx="677411" cy="58327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1" y="3911342"/>
            <a:ext cx="677411" cy="58327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1" y="4731399"/>
            <a:ext cx="677411" cy="58327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1" y="5385367"/>
            <a:ext cx="677411" cy="58327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9" y="5968638"/>
            <a:ext cx="677411" cy="58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6"/>
          <a:stretch/>
        </p:blipFill>
        <p:spPr>
          <a:xfrm>
            <a:off x="0" y="1638300"/>
            <a:ext cx="9144000" cy="535432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55272" y="1925132"/>
            <a:ext cx="2619828" cy="222250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Спасибо</a:t>
            </a:r>
          </a:p>
          <a:p>
            <a:r>
              <a:rPr lang="ru-RU" sz="24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730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1400" spc="4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sz="1400" spc="4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Заголовок 6"/>
          <p:cNvSpPr txBox="1">
            <a:spLocks noGrp="1"/>
          </p:cNvSpPr>
          <p:nvPr>
            <p:ph type="ctrTitle"/>
          </p:nvPr>
        </p:nvSpPr>
        <p:spPr bwMode="auto">
          <a:xfrm>
            <a:off x="700444" y="1366469"/>
            <a:ext cx="6386156" cy="16312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Указ Президента Российской Федерации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07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мая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2018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года № 204 «О 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национальных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целях и 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стратегических задачах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развития</a:t>
            </a:r>
            <a:b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Российской 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Федерации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период до 2024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года»</a:t>
            </a:r>
            <a:endParaRPr lang="ru-RU" sz="20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9600" y="348052"/>
            <a:ext cx="121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4800" dirty="0" smtClean="0">
                <a:solidFill>
                  <a:srgbClr val="F3484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altLang="ru-RU" sz="4800" dirty="0">
              <a:solidFill>
                <a:srgbClr val="F3484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&amp;Pcy;&amp;rcy;&amp;yacy;&amp;mcy;&amp;acy;&amp;yacy; &amp;lcy;&amp;icy;&amp;ncy;&amp;icy;&amp;yacy; &amp;scy; &amp;Vcy;&amp;lcy;&amp;acy;&amp;dcy;&amp;icy;&amp;mcy;&amp;icy;&amp;rcy;&amp;ocy;&amp;mcy; &amp;Pcy;&amp;ucy;&amp;tcy;&amp;icy;&amp;ncy;&amp;ycy;&amp;m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47801"/>
            <a:ext cx="2019300" cy="144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2971800"/>
            <a:ext cx="81381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Правительству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Российской Федерации обеспечить достижение следующих национальных целей развития Российской Федерации на период до 2024 года: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снижение в два раза уровня бедности в Российской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Федерации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8200" y="2971800"/>
            <a:ext cx="0" cy="9906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8200" y="4314076"/>
            <a:ext cx="8001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Приказ Минтруда России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29 ноября 2018 года № 748 </a:t>
            </a: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 реализации в субъектах Российской Федерации пилотных проектов, направленных на достижение до 2024 года национальных целей социально-экономического развития по повышению реальных доходов граждан, снижению уровня бедности в два раза»</a:t>
            </a: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Пилотные проекты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реализуются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следующих субъектах Российской Федерации: Кабардино-Балкарская Республика, Республика Татарстан, Приморский край, Ивановская область, Липецкая область, Нижегородская область,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Новгородская область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Томская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область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52152" y="5381862"/>
            <a:ext cx="0" cy="9906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5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1400" spc="4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sz="1400" spc="4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Заголовок 6"/>
          <p:cNvSpPr txBox="1">
            <a:spLocks noGrp="1"/>
          </p:cNvSpPr>
          <p:nvPr>
            <p:ph type="ctrTitle"/>
          </p:nvPr>
        </p:nvSpPr>
        <p:spPr bwMode="auto">
          <a:xfrm>
            <a:off x="700444" y="1366469"/>
            <a:ext cx="8236074" cy="8309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Снижение уровня бедности населения Новгородской области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Прямоугольник 9"/>
          <p:cNvSpPr>
            <a:spLocks noChangeArrowheads="1"/>
          </p:cNvSpPr>
          <p:nvPr/>
        </p:nvSpPr>
        <p:spPr bwMode="auto">
          <a:xfrm>
            <a:off x="914400" y="2306413"/>
            <a:ext cx="76137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ЦЕЛЬ:</a:t>
            </a:r>
          </a:p>
          <a:p>
            <a:r>
              <a:rPr lang="ru-RU" sz="1400" dirty="0">
                <a:latin typeface="Arial" pitchFamily="34" charset="0"/>
              </a:rPr>
              <a:t>Снижение доли населения Новгородской области с доходами ниже величины прожиточного минимума </a:t>
            </a:r>
            <a:r>
              <a:rPr lang="ru-RU" sz="1400" dirty="0" smtClean="0">
                <a:latin typeface="Arial" pitchFamily="34" charset="0"/>
              </a:rPr>
              <a:t>до </a:t>
            </a:r>
            <a:r>
              <a:rPr lang="ru-RU" sz="1400" dirty="0">
                <a:latin typeface="Arial" pitchFamily="34" charset="0"/>
              </a:rPr>
              <a:t>7,4 % в  2024 году</a:t>
            </a:r>
            <a:endParaRPr lang="ru-RU" altLang="ru-RU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Прямоугольник 8"/>
          <p:cNvSpPr>
            <a:spLocks noChangeArrowheads="1"/>
          </p:cNvSpPr>
          <p:nvPr/>
        </p:nvSpPr>
        <p:spPr bwMode="auto">
          <a:xfrm>
            <a:off x="5257800" y="3084275"/>
            <a:ext cx="3748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 smtClean="0">
                <a:latin typeface="Arial" panose="020B0604020202020204" pitchFamily="34" charset="0"/>
              </a:rPr>
              <a:t>ФАКТИЧЕСКИЕ ПОКАЗАТЕЛИ</a:t>
            </a:r>
            <a:endParaRPr lang="en-US" altLang="ru-RU" sz="1200" b="1" dirty="0" smtClean="0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ru-RU" sz="1200" b="1" dirty="0" smtClean="0">
                <a:latin typeface="Arial" panose="020B0604020202020204" pitchFamily="34" charset="0"/>
              </a:rPr>
              <a:t>(</a:t>
            </a:r>
            <a:r>
              <a:rPr lang="ru-RU" altLang="ru-RU" sz="1200" b="1" dirty="0" smtClean="0">
                <a:latin typeface="Arial" panose="020B0604020202020204" pitchFamily="34" charset="0"/>
              </a:rPr>
              <a:t>По данным Росстата</a:t>
            </a:r>
            <a:r>
              <a:rPr lang="en-US" altLang="ru-RU" sz="1200" b="1" dirty="0" smtClean="0">
                <a:latin typeface="Arial" panose="020B0604020202020204" pitchFamily="34" charset="0"/>
              </a:rPr>
              <a:t>)</a:t>
            </a:r>
            <a:r>
              <a:rPr lang="ru-RU" altLang="ru-RU" sz="1200" b="1" dirty="0" smtClean="0">
                <a:latin typeface="Arial" panose="020B0604020202020204" pitchFamily="34" charset="0"/>
              </a:rPr>
              <a:t>:</a:t>
            </a:r>
            <a:endParaRPr lang="ru-RU" altLang="ru-RU" sz="1200" dirty="0">
              <a:latin typeface="Arial" panose="020B0604020202020204" pitchFamily="34" charset="0"/>
            </a:endParaRPr>
          </a:p>
        </p:txBody>
      </p:sp>
      <p:sp>
        <p:nvSpPr>
          <p:cNvPr id="18" name="Прямоугольник 10"/>
          <p:cNvSpPr>
            <a:spLocks noChangeArrowheads="1"/>
          </p:cNvSpPr>
          <p:nvPr/>
        </p:nvSpPr>
        <p:spPr bwMode="auto">
          <a:xfrm rot="10800000" flipV="1">
            <a:off x="744918" y="3176607"/>
            <a:ext cx="34226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altLang="ru-RU" sz="1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ПЛАНОВЫЕ ПОКАЗАТЕЛИ:</a:t>
            </a:r>
            <a:endParaRPr lang="ru-RU" altLang="ru-RU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44918" y="2306413"/>
            <a:ext cx="11602" cy="754065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685572852"/>
              </p:ext>
            </p:extLst>
          </p:nvPr>
        </p:nvGraphicFramePr>
        <p:xfrm>
          <a:off x="5392608" y="3886200"/>
          <a:ext cx="3613338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Таблица 21">
            <a:extLst>
              <a:ext uri="{FF2B5EF4-FFF2-40B4-BE49-F238E27FC236}">
                <a16:creationId xmlns="" xmlns:a16="http://schemas.microsoft.com/office/drawing/2014/main" id="{43E0EA68-8244-414E-B45C-3AB9E6DA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69172"/>
              </p:ext>
            </p:extLst>
          </p:nvPr>
        </p:nvGraphicFramePr>
        <p:xfrm>
          <a:off x="744920" y="3935002"/>
          <a:ext cx="4893878" cy="2008598"/>
        </p:xfrm>
        <a:graphic>
          <a:graphicData uri="http://schemas.openxmlformats.org/drawingml/2006/table">
            <a:tbl>
              <a:tblPr firstRow="1">
                <a:tableStyleId>{0E3FDE45-AF77-4B5C-9715-49D594BDF05E}</a:tableStyleId>
              </a:tblPr>
              <a:tblGrid>
                <a:gridCol w="1098996">
                  <a:extLst>
                    <a:ext uri="{9D8B030D-6E8A-4147-A177-3AD203B41FA5}">
                      <a16:colId xmlns="" xmlns:a16="http://schemas.microsoft.com/office/drawing/2014/main" val="887192933"/>
                    </a:ext>
                  </a:extLst>
                </a:gridCol>
                <a:gridCol w="542126"/>
                <a:gridCol w="542126">
                  <a:extLst>
                    <a:ext uri="{9D8B030D-6E8A-4147-A177-3AD203B41FA5}">
                      <a16:colId xmlns="" xmlns:a16="http://schemas.microsoft.com/office/drawing/2014/main" val="1252228530"/>
                    </a:ext>
                  </a:extLst>
                </a:gridCol>
                <a:gridCol w="542126">
                  <a:extLst>
                    <a:ext uri="{9D8B030D-6E8A-4147-A177-3AD203B41FA5}">
                      <a16:colId xmlns="" xmlns:a16="http://schemas.microsoft.com/office/drawing/2014/main" val="3218862256"/>
                    </a:ext>
                  </a:extLst>
                </a:gridCol>
                <a:gridCol w="542126">
                  <a:extLst>
                    <a:ext uri="{9D8B030D-6E8A-4147-A177-3AD203B41FA5}">
                      <a16:colId xmlns="" xmlns:a16="http://schemas.microsoft.com/office/drawing/2014/main" val="851952998"/>
                    </a:ext>
                  </a:extLst>
                </a:gridCol>
                <a:gridCol w="542126">
                  <a:extLst>
                    <a:ext uri="{9D8B030D-6E8A-4147-A177-3AD203B41FA5}">
                      <a16:colId xmlns="" xmlns:a16="http://schemas.microsoft.com/office/drawing/2014/main" val="1411957463"/>
                    </a:ext>
                  </a:extLst>
                </a:gridCol>
                <a:gridCol w="542126">
                  <a:extLst>
                    <a:ext uri="{9D8B030D-6E8A-4147-A177-3AD203B41FA5}">
                      <a16:colId xmlns="" xmlns:a16="http://schemas.microsoft.com/office/drawing/2014/main" val="758761597"/>
                    </a:ext>
                  </a:extLst>
                </a:gridCol>
                <a:gridCol w="542126"/>
              </a:tblGrid>
              <a:tr h="611463">
                <a:tc>
                  <a:txBody>
                    <a:bodyPr/>
                    <a:lstStyle/>
                    <a:p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0414502"/>
                  </a:ext>
                </a:extLst>
              </a:tr>
              <a:tr h="139713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Доля населения с доходами ниже величины прожиточного минимума, 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9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Calibri"/>
                          <a:cs typeface="Times New Roman"/>
                        </a:rPr>
                        <a:t>14,2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9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Calibri"/>
                          <a:cs typeface="Times New Roman"/>
                        </a:rPr>
                        <a:t>14,1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9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Calibri"/>
                          <a:cs typeface="Times New Roman"/>
                        </a:rPr>
                        <a:t>12,4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9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Calibri"/>
                          <a:cs typeface="Times New Roman"/>
                        </a:rPr>
                        <a:t>10,9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9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Calibri"/>
                          <a:cs typeface="Times New Roman"/>
                        </a:rPr>
                        <a:t>9,6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9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Calibri"/>
                          <a:cs typeface="Times New Roman"/>
                        </a:rPr>
                        <a:t>8,4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9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Calibri"/>
                          <a:cs typeface="Times New Roman"/>
                        </a:rPr>
                        <a:t>7,4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A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48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9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8632539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09600" y="348052"/>
            <a:ext cx="121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4800" dirty="0" smtClean="0">
                <a:solidFill>
                  <a:srgbClr val="F3484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altLang="ru-RU" sz="4800" dirty="0">
              <a:solidFill>
                <a:srgbClr val="F348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5201" y="6319028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dirty="0" smtClean="0"/>
              <a:t>(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Предварительное</a:t>
            </a:r>
          </a:p>
          <a:p>
            <a:pPr algn="ctr">
              <a:lnSpc>
                <a:spcPts val="11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значение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1400" spc="4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sz="1400" spc="4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35909"/>
              </p:ext>
            </p:extLst>
          </p:nvPr>
        </p:nvGraphicFramePr>
        <p:xfrm>
          <a:off x="789526" y="1740933"/>
          <a:ext cx="8278274" cy="5070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4368"/>
                <a:gridCol w="7593906"/>
              </a:tblGrid>
              <a:tr h="2256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8744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Указ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Губернатора Новгородской области от 27.03.2019 №109 «О создании проектного комитета по реализации приоритетного регионального проекта, направленного на достижение до 2024 года национальных целей социально-экономического развития  по повышению реальных  доходов граждан и снижению уровня бедности населения Новгородской области»</a:t>
                      </a:r>
                      <a:endParaRPr lang="ru-RU" sz="1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95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Создана экспертная группа по реализации проекта, в том числе из преподавательского состава </a:t>
                      </a:r>
                      <a:r>
                        <a:rPr lang="ru-RU" sz="1400" dirty="0" err="1" smtClean="0">
                          <a:effectLst/>
                        </a:rPr>
                        <a:t>НовГУ</a:t>
                      </a:r>
                      <a:endParaRPr lang="ru-RU" sz="14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87255">
                <a:tc>
                  <a:txBody>
                    <a:bodyPr/>
                    <a:lstStyle/>
                    <a:p>
                      <a:pPr marL="0"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 3.</a:t>
                      </a:r>
                      <a:endParaRPr lang="ru-RU" sz="14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 Паспорт приоритетного регионального проекта,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направленного на достижение до 2024 года национальных целей социально-экономического развития  по повышению реальных  доходов граждан и снижению уровня бедности населения Новгородской области, утвержден Губернатором Новгородской области А.С. Никитиным  17.04.2019 года</a:t>
                      </a:r>
                    </a:p>
                    <a:p>
                      <a:endParaRPr lang="ru-RU" sz="14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</a:tr>
              <a:tr h="987255">
                <a:tc>
                  <a:txBody>
                    <a:bodyPr/>
                    <a:lstStyle/>
                    <a:p>
                      <a:pPr marL="0"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 4.</a:t>
                      </a:r>
                      <a:endParaRPr lang="ru-RU" sz="14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 Рабочий план приоритетного регионального проекта,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направленного на достижение до 2024 года национальных целей социально-экономического развития  по повышению реальных  доходов граждан и снижению уровня бедности населения Новгородской области утвержден на заседании проектного комитета 30 мая 2019 года</a:t>
                      </a:r>
                    </a:p>
                    <a:p>
                      <a:endParaRPr lang="ru-RU" sz="1400" i="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</a:tr>
              <a:tr h="592353">
                <a:tc>
                  <a:txBody>
                    <a:bodyPr/>
                    <a:lstStyle/>
                    <a:p>
                      <a:pPr marL="0" algn="ctr"/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</a:t>
                      </a:r>
                      <a:endParaRPr lang="ru-RU" sz="14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Проведено анкетирование 9110 семей с детьми с доходами ниже ВПМ в муниципальных районах и Великом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Новгороде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i="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</a:tr>
              <a:tr h="589598">
                <a:tc>
                  <a:txBody>
                    <a:bodyPr/>
                    <a:lstStyle/>
                    <a:p>
                      <a:pPr marL="0" algn="ctr"/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</a:t>
                      </a:r>
                      <a:endParaRPr lang="ru-RU" sz="14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Сформирован реестр семей с детьми, находящихся в трудной жизненной ситуации</a:t>
                      </a:r>
                      <a:endParaRPr lang="ru-RU" sz="1400" i="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09600" y="348052"/>
            <a:ext cx="106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4800" dirty="0" smtClean="0">
                <a:solidFill>
                  <a:srgbClr val="F3484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altLang="ru-RU" sz="4800" dirty="0">
              <a:solidFill>
                <a:srgbClr val="F348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738554" y="1359877"/>
            <a:ext cx="815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РЕАЛИЗОВАННЫЕ МЕРОПРИЯТИЯ 1И 2 ЭТАПОВ ПРОЕКТА:</a:t>
            </a:r>
            <a:endParaRPr lang="ru-RU" altLang="ru-RU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 smtClean="0">
                <a:solidFill>
                  <a:srgbClr val="F34840"/>
                </a:solidFill>
              </a:rPr>
              <a:t>5</a:t>
            </a:r>
            <a:endParaRPr lang="ru-RU" altLang="ru-RU" sz="5000" dirty="0">
              <a:solidFill>
                <a:srgbClr val="F3484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3476172" y="625934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5113" y="1332241"/>
            <a:ext cx="3040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Образование родителей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Заголовок 6">
            <a:extLst>
              <a:ext uri="{FF2B5EF4-FFF2-40B4-BE49-F238E27FC236}">
                <a16:creationId xmlns:a16="http://schemas.microsoft.com/office/drawing/2014/main" xmlns="" id="{5D439AE2-0261-4622-8565-10F64BDF42BA}"/>
              </a:ext>
            </a:extLst>
          </p:cNvPr>
          <p:cNvSpPr txBox="1">
            <a:spLocks/>
          </p:cNvSpPr>
          <p:nvPr/>
        </p:nvSpPr>
        <p:spPr>
          <a:xfrm>
            <a:off x="628650" y="1315080"/>
            <a:ext cx="7886700" cy="3197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004B57"/>
                </a:solidFill>
                <a:latin typeface="Fedra Sans Pro Medium" panose="020B0604040000020004" pitchFamily="34" charset="0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Характеристика  семей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888332378"/>
              </p:ext>
            </p:extLst>
          </p:nvPr>
        </p:nvGraphicFramePr>
        <p:xfrm>
          <a:off x="4789170" y="1728991"/>
          <a:ext cx="4277712" cy="244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006526081"/>
              </p:ext>
            </p:extLst>
          </p:nvPr>
        </p:nvGraphicFramePr>
        <p:xfrm>
          <a:off x="603250" y="2006597"/>
          <a:ext cx="3814514" cy="2165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03250" y="1686099"/>
            <a:ext cx="3474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Социальный статус родителей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4752" y="2772559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высшее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41620" y="3204835"/>
            <a:ext cx="772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среднее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29296" y="3720270"/>
            <a:ext cx="174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среднее специальное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3848" y="2401121"/>
            <a:ext cx="2511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начальное профессиональное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83848" y="1918504"/>
            <a:ext cx="941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начальное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67013" y="4191000"/>
            <a:ext cx="3563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Причины низкого дохода семей</a:t>
            </a:r>
          </a:p>
        </p:txBody>
      </p: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341602771"/>
              </p:ext>
            </p:extLst>
          </p:nvPr>
        </p:nvGraphicFramePr>
        <p:xfrm>
          <a:off x="603250" y="4560332"/>
          <a:ext cx="7092950" cy="186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73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 smtClean="0">
                <a:solidFill>
                  <a:srgbClr val="F34840"/>
                </a:solidFill>
              </a:rPr>
              <a:t>6</a:t>
            </a:r>
            <a:endParaRPr lang="ru-RU" altLang="ru-RU" sz="5000" dirty="0">
              <a:solidFill>
                <a:srgbClr val="F3484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3476172" y="625934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058" y="1398559"/>
            <a:ext cx="4197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Что предпринимали для поиска работы?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714362951"/>
              </p:ext>
            </p:extLst>
          </p:nvPr>
        </p:nvGraphicFramePr>
        <p:xfrm>
          <a:off x="564534" y="1764875"/>
          <a:ext cx="4515466" cy="2575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03250" y="4277214"/>
            <a:ext cx="8211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Если в ближайшее время Вы найдете подходящую работу, как Вы поступите?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784" y="3804441"/>
            <a:ext cx="2313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работу не искали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6784" y="3402207"/>
            <a:ext cx="3112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обращались в службу занятости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058" y="3052534"/>
            <a:ext cx="2313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обращались к знакомым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058" y="2689434"/>
            <a:ext cx="2853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обращались на предприятия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1266" y="2255481"/>
            <a:ext cx="2313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заявляли о себе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9528" y="1889085"/>
            <a:ext cx="3289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пытались организовать собств. дело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3450020264"/>
              </p:ext>
            </p:extLst>
          </p:nvPr>
        </p:nvGraphicFramePr>
        <p:xfrm>
          <a:off x="5172710" y="1782354"/>
          <a:ext cx="3971290" cy="2454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293034" y="1375287"/>
            <a:ext cx="2930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Сроки поиска работы</a:t>
            </a:r>
          </a:p>
        </p:txBody>
      </p:sp>
      <p:graphicFrame>
        <p:nvGraphicFramePr>
          <p:cNvPr id="41" name="Диаграмма 40"/>
          <p:cNvGraphicFramePr/>
          <p:nvPr>
            <p:extLst>
              <p:ext uri="{D42A27DB-BD31-4B8C-83A1-F6EECF244321}">
                <p14:modId xmlns:p14="http://schemas.microsoft.com/office/powerpoint/2010/main" val="898124308"/>
              </p:ext>
            </p:extLst>
          </p:nvPr>
        </p:nvGraphicFramePr>
        <p:xfrm>
          <a:off x="756084" y="4856480"/>
          <a:ext cx="7747836" cy="1703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00768" y="5817786"/>
            <a:ext cx="1724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трудоустроюсь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91808" y="5124035"/>
            <a:ext cx="2313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е буду торопиться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91808" y="5471536"/>
            <a:ext cx="3112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трудоустройство не входит в мои планы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5416851"/>
            <a:ext cx="1209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700    25%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43600" y="4978609"/>
            <a:ext cx="1209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267    10%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43600" y="5817786"/>
            <a:ext cx="1209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1788  65%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60186" y="3758274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46%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507236" y="1947704"/>
            <a:ext cx="444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5%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507156" y="2395298"/>
            <a:ext cx="444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9%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473646" y="2744757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17%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507156" y="3257626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23%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03250" y="222047"/>
            <a:ext cx="1295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5000" dirty="0" smtClean="0">
                <a:solidFill>
                  <a:srgbClr val="F34840"/>
                </a:solidFill>
              </a:rPr>
              <a:t>7</a:t>
            </a:r>
            <a:endParaRPr lang="ru-RU" altLang="ru-RU" sz="5000" dirty="0">
              <a:solidFill>
                <a:srgbClr val="F3484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263724"/>
            <a:ext cx="711200" cy="823920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3476172" y="625934"/>
            <a:ext cx="4639128" cy="26713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250" y="1346556"/>
            <a:ext cx="3715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Возможности повышения уровня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дохода семьи и выхода из трудной жизненной ситуации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44187180"/>
              </p:ext>
            </p:extLst>
          </p:nvPr>
        </p:nvGraphicFramePr>
        <p:xfrm>
          <a:off x="603251" y="2272744"/>
          <a:ext cx="3298190" cy="423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922152229"/>
              </p:ext>
            </p:extLst>
          </p:nvPr>
        </p:nvGraphicFramePr>
        <p:xfrm>
          <a:off x="4197425" y="1927953"/>
          <a:ext cx="4809295" cy="4505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4093768" y="1346556"/>
            <a:ext cx="0" cy="535169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13523" y="1408111"/>
            <a:ext cx="2721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Меры социальной поддержки</a:t>
            </a:r>
          </a:p>
        </p:txBody>
      </p:sp>
    </p:spTree>
    <p:extLst>
      <p:ext uri="{BB962C8B-B14F-4D97-AF65-F5344CB8AC3E}">
        <p14:creationId xmlns:p14="http://schemas.microsoft.com/office/powerpoint/2010/main" val="20475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1400" spc="4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sz="1400" spc="4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801355"/>
              </p:ext>
            </p:extLst>
          </p:nvPr>
        </p:nvGraphicFramePr>
        <p:xfrm>
          <a:off x="770586" y="3838110"/>
          <a:ext cx="8297213" cy="25725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5316"/>
                <a:gridCol w="1185316"/>
                <a:gridCol w="1185316"/>
                <a:gridCol w="1185316"/>
                <a:gridCol w="1076908"/>
                <a:gridCol w="1293725"/>
                <a:gridCol w="1185316"/>
              </a:tblGrid>
              <a:tr h="258148">
                <a:tc rowSpan="2">
                  <a:txBody>
                    <a:bodyPr/>
                    <a:lstStyle/>
                    <a:p>
                      <a:endParaRPr lang="ru-RU" sz="1200" dirty="0">
                        <a:ln>
                          <a:solidFill>
                            <a:srgbClr val="C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Федеральный бюджет*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Областной бюджет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Мероприятия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79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поиск работы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Обучение (</a:t>
                      </a:r>
                      <a:r>
                        <a:rPr lang="ru-RU" sz="125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переобуче-ние</a:t>
                      </a:r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5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Осуществле-ние</a:t>
                      </a:r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5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индиви</a:t>
                      </a:r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-дуальной предпринимательской деятельности 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ежемесячное социальное пособие в размере ВПМ </a:t>
                      </a:r>
                    </a:p>
                    <a:p>
                      <a:r>
                        <a:rPr lang="ru-RU" sz="12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 12 месяцев</a:t>
                      </a:r>
                      <a:endParaRPr lang="ru-RU" sz="12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3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pc="-9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Объем средств</a:t>
                      </a:r>
                    </a:p>
                    <a:p>
                      <a:pPr algn="ctr" fontAlgn="ctr"/>
                      <a:r>
                        <a:rPr lang="ru-RU" sz="1200" u="none" strike="noStrike" spc="-9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(тыс. руб..)</a:t>
                      </a:r>
                      <a:endParaRPr lang="ru-RU" sz="1200" b="0" i="0" u="none" strike="noStrike" spc="-90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505076,95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150867,1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354293,0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111121,2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141629,9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9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pc="-9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 контрактов </a:t>
                      </a:r>
                      <a:endParaRPr lang="ru-RU" sz="1200" b="0" i="0" u="none" strike="noStrike" spc="-90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400" u="none" strike="noStrike" spc="-9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u="none" strike="noStrike" spc="-9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4870</a:t>
                      </a:r>
                      <a:endParaRPr lang="ru-RU" sz="1400" u="none" strike="noStrike" spc="-9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ctr"/>
                      <a:endParaRPr lang="ru-RU" sz="1400" u="none" strike="noStrike" spc="-90" baseline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2434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974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489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973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09600" y="348052"/>
            <a:ext cx="121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4800" dirty="0" smtClean="0">
                <a:solidFill>
                  <a:srgbClr val="F3484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altLang="ru-RU" sz="4800" dirty="0">
              <a:solidFill>
                <a:srgbClr val="F348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0586" y="1281379"/>
            <a:ext cx="709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На социальном сопровождении находится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186</a:t>
            </a:r>
            <a:r>
              <a:rPr lang="ru-RU" dirty="0">
                <a:latin typeface="Arial" pitchFamily="34" charset="0"/>
                <a:cs typeface="Arial" pitchFamily="34" charset="0"/>
              </a:rPr>
              <a:t> семей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472175"/>
              </p:ext>
            </p:extLst>
          </p:nvPr>
        </p:nvGraphicFramePr>
        <p:xfrm>
          <a:off x="752341" y="1671103"/>
          <a:ext cx="8201696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412"/>
                <a:gridCol w="74572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Проведен семинар-совещание с директорами комплексных центров социального обслуживания населения по организации социального сопровождения семей 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Разработан проект областного закона «О государственной социальной помощи на основании социального контракта малоимущим семьям, малоимущим одиноко проживающим гражданам»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Направлены в Минтруд России сведения о потребности в средствах из федерального бюджета на расширение сферы применения и повышения эффективности социального контракта на территории Новгородской области</a:t>
                      </a:r>
                      <a:endParaRPr lang="ru-RU" sz="1200" i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10296" y="3288679"/>
            <a:ext cx="4321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>
                <a:latin typeface="Arial" panose="020B0604020202020204" pitchFamily="34" charset="0"/>
              </a:rPr>
              <a:t>Финансовая потребность  на 2020 год</a:t>
            </a:r>
            <a:r>
              <a:rPr lang="ru-RU" altLang="ru-RU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004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1400" spc="4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sz="1400" spc="4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6"/>
          <p:cNvSpPr txBox="1">
            <a:spLocks/>
          </p:cNvSpPr>
          <p:nvPr/>
        </p:nvSpPr>
        <p:spPr bwMode="auto">
          <a:xfrm>
            <a:off x="697766" y="1295400"/>
            <a:ext cx="8236074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400" b="1" i="0">
                <a:solidFill>
                  <a:srgbClr val="F3474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180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по повышению уровня жизни семей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512552"/>
              </p:ext>
            </p:extLst>
          </p:nvPr>
        </p:nvGraphicFramePr>
        <p:xfrm>
          <a:off x="76200" y="1664732"/>
          <a:ext cx="8991602" cy="5193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3395"/>
                <a:gridCol w="785821"/>
                <a:gridCol w="876492"/>
                <a:gridCol w="695149"/>
                <a:gridCol w="785821"/>
                <a:gridCol w="785821"/>
                <a:gridCol w="785821"/>
                <a:gridCol w="785821"/>
                <a:gridCol w="619589"/>
                <a:gridCol w="831156"/>
                <a:gridCol w="906716"/>
              </a:tblGrid>
              <a:tr h="1063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муниципального</a:t>
                      </a:r>
                      <a:r>
                        <a:rPr lang="ru-RU" sz="11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семей, находящихся на </a:t>
                      </a:r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сопровождении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заключены социальные контракты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трудоуст</a:t>
                      </a:r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-роены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проходят обучение (переобучение)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пролечены, находятся на лечении от </a:t>
                      </a:r>
                      <a:r>
                        <a:rPr lang="ru-RU" sz="11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алкогол</a:t>
                      </a:r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зависим.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организуют </a:t>
                      </a:r>
                      <a:r>
                        <a:rPr lang="ru-RU" sz="11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собствен-ное</a:t>
                      </a:r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дело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организуют </a:t>
                      </a:r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личное подсобное хозяйство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оказано </a:t>
                      </a:r>
                      <a:r>
                        <a:rPr lang="ru-RU" sz="11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содейст-вие</a:t>
                      </a:r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осуществлении ремонта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сняты </a:t>
                      </a:r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 социального сопровождения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из них по достижению результата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Батецкий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</a:tr>
              <a:tr h="180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Боровичи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В. Новгород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Валдайский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Волотовский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Демянский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Крестецкий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</a:tr>
              <a:tr h="180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Любытинский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Маловишерский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</a:tr>
              <a:tr h="180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Маревский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Мошенской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Новгородский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Окуловский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Парфинский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Пестовский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Поддорский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Солецкий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</a:tr>
              <a:tr h="180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Старая Русса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Хвойнинский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Холмский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Чудовский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Шимский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186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487" marR="2487" marT="2487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09600" y="348052"/>
            <a:ext cx="121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4800" dirty="0" smtClean="0">
                <a:solidFill>
                  <a:srgbClr val="F3484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altLang="ru-RU" sz="4800" dirty="0">
              <a:solidFill>
                <a:srgbClr val="F3484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3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DejaVu Sans"/>
      <a:cs typeface="DejaVu Sans"/>
    </a:majorFont>
    <a:minorFont>
      <a:latin typeface="Arial"/>
      <a:ea typeface="DejaVu Sans"/>
      <a:cs typeface="DejaVu San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1141</Words>
  <Application>Microsoft Office PowerPoint</Application>
  <PresentationFormat>Экран (4:3)</PresentationFormat>
  <Paragraphs>480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Указ Президента Российской Федерации  от 07 мая 2018 года № 204 «О национальных целях и стратегических задачах развития Российской Федерации  на период до 2024 года»</vt:lpstr>
      <vt:lpstr>Снижение уровня бедности населения Новгородской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3 ЭТАП ПРОЕКТА: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Vanechek</dc:creator>
  <cp:lastModifiedBy>Нурмамедова В.В.</cp:lastModifiedBy>
  <cp:revision>119</cp:revision>
  <cp:lastPrinted>2019-08-01T14:19:11Z</cp:lastPrinted>
  <dcterms:created xsi:type="dcterms:W3CDTF">2019-02-26T08:00:14Z</dcterms:created>
  <dcterms:modified xsi:type="dcterms:W3CDTF">2019-08-01T14:19:48Z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2019-02-26T00:00:00Z</vt:filetime>
  </property>
</Properties>
</file>